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5" r:id="rId4"/>
    <p:sldId id="264" r:id="rId5"/>
    <p:sldId id="261" r:id="rId6"/>
    <p:sldId id="268" r:id="rId7"/>
    <p:sldId id="258" r:id="rId8"/>
    <p:sldId id="259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2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82FA8-7574-2040-990D-20A01A792FE9}" type="datetimeFigureOut">
              <a:rPr lang="en-US" smtClean="0"/>
              <a:t>6/18/15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8DAA2-5ACF-BA43-8E5A-359F6AC353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7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5C30-4C78-5346-9BCF-60E9C8A81A38}" type="datetimeFigureOut">
              <a:rPr lang="en-US" smtClean="0"/>
              <a:t>6/18/15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93B5D-89E8-0547-8E29-8BB187576A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5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of you have drunk 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Castle, Stone Lager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Appletiser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surprising because SABMiller is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world’s second largest multinational beer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company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Africas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biggest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brewer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operating in 31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African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SABMiller group makes profits of over £2 billion a year</a:t>
            </a:r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Marta,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beer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small kiosk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outside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brewery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Accra, Ghana.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long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6.30-8  and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pays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tax 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little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business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whole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brewery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</a:t>
            </a:r>
            <a:r>
              <a:rPr lang="sv-S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Ghana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multinational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companies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like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SABMiller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paid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taxes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like Martha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African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would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enough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money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 the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HIV and AIDS and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tax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justice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it is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linked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human </a:t>
            </a:r>
            <a:r>
              <a:rPr lang="sv-S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6A30-4F1D-483A-A607-61DCA0F1C446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15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CFEECB-4FB7-284D-98BF-34EA48401493}" type="slidenum">
              <a:rPr lang="en-GB"/>
              <a:pPr/>
              <a:t>6</a:t>
            </a:fld>
            <a:endParaRPr lang="en-GB"/>
          </a:p>
        </p:txBody>
      </p:sp>
      <p:sp>
        <p:nvSpPr>
          <p:cNvPr id="808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4063" cy="3422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08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3" y="4343231"/>
            <a:ext cx="5481215" cy="41097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Growth:</a:t>
            </a:r>
          </a:p>
          <a:p>
            <a:r>
              <a:rPr lang="en-US" b="0" dirty="0" smtClean="0"/>
              <a:t>The </a:t>
            </a:r>
            <a:r>
              <a:rPr lang="en-US" b="1" dirty="0" smtClean="0"/>
              <a:t>highest growth rates </a:t>
            </a:r>
            <a:r>
              <a:rPr lang="en-US" b="0" dirty="0" smtClean="0"/>
              <a:t>of illicit financial outflows from Sub-Saharan Africa over the last 30 years were recorded during the period from </a:t>
            </a:r>
            <a:r>
              <a:rPr lang="en-US" b="1" dirty="0" smtClean="0"/>
              <a:t>2000 to 2008, a period of accelerated economic growth </a:t>
            </a:r>
            <a:r>
              <a:rPr lang="en-US" b="0" dirty="0" smtClean="0"/>
              <a:t>in the continent. It is noted that this increase was partly </a:t>
            </a:r>
            <a:r>
              <a:rPr lang="en-US" b="1" dirty="0" smtClean="0"/>
              <a:t>due to trade </a:t>
            </a:r>
            <a:r>
              <a:rPr lang="en-US" b="1" dirty="0" err="1" smtClean="0"/>
              <a:t>mis</a:t>
            </a:r>
            <a:r>
              <a:rPr lang="en-US" b="1" dirty="0" smtClean="0"/>
              <a:t>-invoicing during a period of increasing trade volumes. </a:t>
            </a:r>
            <a:r>
              <a:rPr lang="en-US" b="0" dirty="0" smtClean="0"/>
              <a:t>From an average of </a:t>
            </a:r>
            <a:r>
              <a:rPr lang="en-US" b="1" dirty="0" smtClean="0"/>
              <a:t>$17.8 billion per year in the 1990s, </a:t>
            </a:r>
            <a:r>
              <a:rPr lang="en-US" b="0" dirty="0" smtClean="0"/>
              <a:t>illicit financial flows shot to </a:t>
            </a:r>
            <a:r>
              <a:rPr lang="en-US" b="1" dirty="0" smtClean="0"/>
              <a:t>$50.3 billion per year on average </a:t>
            </a:r>
            <a:r>
              <a:rPr lang="en-US" b="0" dirty="0" smtClean="0"/>
              <a:t>during the period from </a:t>
            </a:r>
            <a:r>
              <a:rPr lang="en-US" b="1" dirty="0" smtClean="0"/>
              <a:t>2000 to 2008 </a:t>
            </a:r>
            <a:r>
              <a:rPr lang="en-US" b="0" dirty="0" smtClean="0"/>
              <a:t>(GFI 2010)</a:t>
            </a: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36A30-4F1D-483A-A607-61DCA0F1C446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8506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r>
              <a:rPr lang="sv-SE" sz="1400" b="1" dirty="0" err="1" smtClean="0"/>
              <a:t>Column</a:t>
            </a:r>
            <a:r>
              <a:rPr lang="sv-SE" sz="1400" b="1" baseline="0" dirty="0" smtClean="0"/>
              <a:t> in the </a:t>
            </a:r>
            <a:r>
              <a:rPr lang="sv-SE" sz="1400" b="1" baseline="0" dirty="0" err="1" smtClean="0"/>
              <a:t>middle</a:t>
            </a:r>
            <a:r>
              <a:rPr lang="sv-SE" sz="1400" b="1" baseline="0" dirty="0" smtClean="0"/>
              <a:t> </a:t>
            </a:r>
            <a:r>
              <a:rPr lang="sv-SE" sz="1400" baseline="0" dirty="0" smtClean="0"/>
              <a:t>shows the </a:t>
            </a:r>
            <a:r>
              <a:rPr lang="sv-SE" sz="1400" baseline="0" dirty="0" err="1" smtClean="0"/>
              <a:t>amount</a:t>
            </a:r>
            <a:r>
              <a:rPr lang="sv-SE" sz="1400" baseline="0" dirty="0" smtClean="0"/>
              <a:t> </a:t>
            </a:r>
            <a:r>
              <a:rPr lang="sv-SE" sz="1400" baseline="0" dirty="0" err="1" smtClean="0"/>
              <a:t>of</a:t>
            </a:r>
            <a:r>
              <a:rPr lang="sv-SE" sz="1400" baseline="0" dirty="0" smtClean="0"/>
              <a:t> tax </a:t>
            </a:r>
            <a:r>
              <a:rPr lang="sv-SE" sz="1400" baseline="0" dirty="0" err="1" smtClean="0"/>
              <a:t>revenue</a:t>
            </a:r>
            <a:r>
              <a:rPr lang="sv-SE" sz="1400" baseline="0" dirty="0" smtClean="0"/>
              <a:t> </a:t>
            </a:r>
            <a:r>
              <a:rPr lang="sv-SE" sz="1400" baseline="0" dirty="0" err="1" smtClean="0"/>
              <a:t>lost</a:t>
            </a:r>
            <a:r>
              <a:rPr lang="sv-SE" sz="1400" baseline="0" dirty="0" smtClean="0"/>
              <a:t> just </a:t>
            </a:r>
            <a:r>
              <a:rPr lang="sv-SE" sz="1400" baseline="0" dirty="0" err="1" smtClean="0"/>
              <a:t>through</a:t>
            </a:r>
            <a:r>
              <a:rPr lang="sv-SE" sz="1400" baseline="0" dirty="0" smtClean="0"/>
              <a:t> </a:t>
            </a:r>
            <a:r>
              <a:rPr lang="sv-SE" sz="1400" baseline="0" dirty="0" err="1" smtClean="0"/>
              <a:t>two</a:t>
            </a:r>
            <a:r>
              <a:rPr lang="sv-SE" sz="1400" baseline="0" dirty="0" smtClean="0"/>
              <a:t> forms </a:t>
            </a:r>
            <a:r>
              <a:rPr lang="sv-SE" sz="1400" baseline="0" dirty="0" err="1" smtClean="0"/>
              <a:t>of</a:t>
            </a:r>
            <a:r>
              <a:rPr lang="sv-SE" sz="1400" baseline="0" dirty="0" smtClean="0"/>
              <a:t> </a:t>
            </a:r>
            <a:r>
              <a:rPr lang="sv-SE" sz="1400" baseline="0" dirty="0" err="1" smtClean="0"/>
              <a:t>mispricing</a:t>
            </a:r>
            <a:r>
              <a:rPr lang="sv-SE" sz="1400" baseline="0" dirty="0" smtClean="0"/>
              <a:t>,   </a:t>
            </a:r>
            <a:r>
              <a:rPr lang="sv-SE" sz="1400" b="1" baseline="0" dirty="0" smtClean="0"/>
              <a:t>1, 5 </a:t>
            </a:r>
            <a:r>
              <a:rPr lang="sv-SE" sz="1400" b="1" baseline="0" dirty="0" err="1" smtClean="0"/>
              <a:t>times</a:t>
            </a:r>
            <a:r>
              <a:rPr lang="sv-SE" sz="1400" b="1" baseline="0" dirty="0" smtClean="0"/>
              <a:t> global </a:t>
            </a:r>
            <a:r>
              <a:rPr lang="sv-SE" sz="1400" b="1" baseline="0" dirty="0" err="1" smtClean="0"/>
              <a:t>aid</a:t>
            </a:r>
            <a:endParaRPr lang="sv-SE" sz="1400" b="1" baseline="0" dirty="0" smtClean="0"/>
          </a:p>
          <a:p>
            <a:pPr marL="171450" indent="-171450" eaLnBrk="1" hangingPunct="1">
              <a:buFontTx/>
              <a:buChar char="-"/>
            </a:pPr>
            <a:endParaRPr lang="sv-SE" sz="140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400" baseline="0" dirty="0" err="1" smtClean="0"/>
              <a:t>Left</a:t>
            </a:r>
            <a:r>
              <a:rPr lang="sv-SE" sz="1400" baseline="0" dirty="0" smtClean="0"/>
              <a:t> shows </a:t>
            </a:r>
            <a:r>
              <a:rPr lang="sv-SE" sz="1400" baseline="0" dirty="0" err="1" smtClean="0"/>
              <a:t>how</a:t>
            </a:r>
            <a:r>
              <a:rPr lang="sv-SE" sz="1400" baseline="0" dirty="0" smtClean="0"/>
              <a:t> </a:t>
            </a:r>
            <a:r>
              <a:rPr lang="sv-SE" sz="1400" baseline="0" dirty="0" err="1" smtClean="0"/>
              <a:t>much</a:t>
            </a:r>
            <a:r>
              <a:rPr lang="sv-SE" sz="1400" baseline="0" dirty="0" smtClean="0"/>
              <a:t> </a:t>
            </a:r>
            <a:r>
              <a:rPr lang="sv-SE" sz="1400" baseline="0" dirty="0" err="1" smtClean="0"/>
              <a:t>missing</a:t>
            </a:r>
            <a:r>
              <a:rPr lang="sv-SE" sz="1400" baseline="0" dirty="0" smtClean="0"/>
              <a:t> to </a:t>
            </a:r>
            <a:r>
              <a:rPr lang="sv-SE" sz="1400" baseline="0" dirty="0" err="1" smtClean="0"/>
              <a:t>reach</a:t>
            </a:r>
            <a:r>
              <a:rPr lang="sv-SE" sz="1400" baseline="0" dirty="0" smtClean="0"/>
              <a:t> the </a:t>
            </a:r>
            <a:r>
              <a:rPr lang="sv-SE" sz="1400" baseline="0" dirty="0" err="1" smtClean="0"/>
              <a:t>MDGs</a:t>
            </a:r>
            <a:r>
              <a:rPr lang="sv-SE" sz="1400" baseline="0" dirty="0" smtClean="0"/>
              <a:t> set by the UN. (</a:t>
            </a:r>
            <a:r>
              <a:rPr lang="sv-SE" sz="1400" b="0" dirty="0" err="1" smtClean="0"/>
              <a:t>Half</a:t>
            </a:r>
            <a:r>
              <a:rPr lang="sv-SE" sz="1400" b="0" dirty="0" smtClean="0"/>
              <a:t> extreme </a:t>
            </a:r>
            <a:r>
              <a:rPr lang="sv-SE" sz="1400" b="0" dirty="0" err="1" smtClean="0"/>
              <a:t>poverty</a:t>
            </a:r>
            <a:r>
              <a:rPr lang="sv-SE" sz="1400" b="0" dirty="0" smtClean="0"/>
              <a:t> till 2015,  </a:t>
            </a:r>
            <a:r>
              <a:rPr lang="sv-SE" sz="1400" b="0" dirty="0" err="1" smtClean="0"/>
              <a:t>primary</a:t>
            </a:r>
            <a:r>
              <a:rPr lang="sv-SE" sz="1400" b="0" dirty="0" smtClean="0"/>
              <a:t> </a:t>
            </a:r>
            <a:r>
              <a:rPr lang="sv-SE" sz="1400" b="0" dirty="0" err="1" smtClean="0"/>
              <a:t>education</a:t>
            </a:r>
            <a:r>
              <a:rPr lang="sv-SE" sz="1400" b="0" dirty="0" smtClean="0"/>
              <a:t> for all) World bank </a:t>
            </a:r>
            <a:r>
              <a:rPr lang="sv-SE" sz="1400" b="0" dirty="0" err="1" smtClean="0"/>
              <a:t>estimations</a:t>
            </a:r>
            <a:endParaRPr lang="sv-SE" sz="1400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sv-SE" sz="1400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400" b="0" dirty="0" smtClean="0"/>
              <a:t>Developing </a:t>
            </a:r>
            <a:r>
              <a:rPr lang="sv-SE" sz="1400" b="0" dirty="0" err="1" smtClean="0"/>
              <a:t>countries</a:t>
            </a:r>
            <a:r>
              <a:rPr lang="sv-SE" sz="1400" b="0" dirty="0" smtClean="0"/>
              <a:t> on </a:t>
            </a:r>
            <a:r>
              <a:rPr lang="sv-SE" sz="1400" b="0" dirty="0" err="1" smtClean="0"/>
              <a:t>average</a:t>
            </a:r>
            <a:r>
              <a:rPr lang="sv-SE" sz="1400" b="0" dirty="0" smtClean="0"/>
              <a:t> </a:t>
            </a:r>
            <a:r>
              <a:rPr lang="sv-SE" sz="1400" b="0" dirty="0" err="1" smtClean="0"/>
              <a:t>raise</a:t>
            </a:r>
            <a:r>
              <a:rPr lang="sv-SE" sz="1400" b="0" dirty="0" smtClean="0"/>
              <a:t> less </a:t>
            </a:r>
            <a:r>
              <a:rPr lang="sv-SE" sz="1400" b="0" dirty="0" err="1" smtClean="0"/>
              <a:t>than</a:t>
            </a:r>
            <a:r>
              <a:rPr lang="sv-SE" sz="1400" b="0" dirty="0" smtClean="0"/>
              <a:t> 15% </a:t>
            </a:r>
            <a:r>
              <a:rPr lang="sv-SE" sz="1400" b="0" dirty="0" err="1" smtClean="0"/>
              <a:t>of</a:t>
            </a:r>
            <a:r>
              <a:rPr lang="sv-SE" sz="1400" b="0" dirty="0" smtClean="0"/>
              <a:t> </a:t>
            </a:r>
            <a:r>
              <a:rPr lang="sv-SE" sz="1400" b="0" dirty="0" err="1" smtClean="0"/>
              <a:t>their</a:t>
            </a:r>
            <a:r>
              <a:rPr lang="sv-SE" sz="1400" b="0" dirty="0" smtClean="0"/>
              <a:t> national </a:t>
            </a:r>
            <a:r>
              <a:rPr lang="sv-SE" sz="1400" b="0" dirty="0" err="1" smtClean="0"/>
              <a:t>income</a:t>
            </a:r>
            <a:r>
              <a:rPr lang="sv-SE" sz="1400" b="0" dirty="0" smtClean="0"/>
              <a:t> as tax, </a:t>
            </a:r>
            <a:r>
              <a:rPr lang="sv-SE" sz="1400" b="0" dirty="0" err="1" smtClean="0"/>
              <a:t>developed</a:t>
            </a:r>
            <a:r>
              <a:rPr lang="sv-SE" sz="1400" b="0" dirty="0" smtClean="0"/>
              <a:t> </a:t>
            </a:r>
            <a:r>
              <a:rPr lang="sv-SE" sz="1400" b="0" dirty="0" err="1" smtClean="0"/>
              <a:t>countries</a:t>
            </a:r>
            <a:r>
              <a:rPr lang="sv-SE" sz="1400" b="0" dirty="0" smtClean="0"/>
              <a:t> 36%</a:t>
            </a:r>
            <a:r>
              <a:rPr lang="sv-SE" sz="1400" b="0" baseline="0" dirty="0" smtClean="0"/>
              <a:t> </a:t>
            </a:r>
            <a:endParaRPr lang="sv-SE" sz="1400" b="0" dirty="0" smtClean="0"/>
          </a:p>
          <a:p>
            <a:pPr marL="171450" indent="-171450" eaLnBrk="1" hangingPunct="1">
              <a:buFontTx/>
              <a:buChar char="-"/>
            </a:pPr>
            <a:endParaRPr lang="sv-SE" dirty="0" smtClean="0"/>
          </a:p>
          <a:p>
            <a:pPr eaLnBrk="1" hangingPunct="1"/>
            <a:endParaRPr lang="sv-SE" b="1" dirty="0" smtClean="0"/>
          </a:p>
          <a:p>
            <a:pPr eaLnBrk="1" hangingPunct="1"/>
            <a:endParaRPr lang="sv-SE" b="1" dirty="0" smtClean="0"/>
          </a:p>
        </p:txBody>
      </p:sp>
      <p:sp>
        <p:nvSpPr>
          <p:cNvPr id="1741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538" indent="-28520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828" indent="-22816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160" indent="-22816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491" indent="-22816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9822" indent="-228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154" indent="-228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485" indent="-228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8816" indent="-2281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5B4428-02F9-4843-A9D5-0A0EC015209F}" type="slidenum">
              <a:rPr lang="sv-SE"/>
              <a:pPr eaLnBrk="1" hangingPunct="1"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C5F40C4-5DC9-9A45-A7A9-B1E2A145C282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71031" cy="45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r" defTabSz="393828">
              <a:defRPr/>
            </a:pPr>
            <a:fld id="{D9650534-3C37-D24C-9304-AF7B49C3A06E}" type="slidenum">
              <a:rPr lang="en-GB" sz="1200">
                <a:solidFill>
                  <a:srgbClr val="000000"/>
                </a:solidFill>
                <a:latin typeface="Times New Roman" charset="0"/>
              </a:rPr>
              <a:pPr algn="r" defTabSz="393828">
                <a:defRPr/>
              </a:pPr>
              <a:t>10</a:t>
            </a:fld>
            <a:endParaRPr lang="en-GB" sz="12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0" y="0"/>
            <a:ext cx="1441" cy="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78903" tIns="80165" rIns="78903" bIns="4103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defTabSz="393828">
              <a:defRPr/>
            </a:pPr>
            <a:fld id="{0278696D-B606-3743-A624-C21173A7094D}" type="slidenum">
              <a:rPr lang="en-GB" sz="1600">
                <a:solidFill>
                  <a:srgbClr val="000000"/>
                </a:solidFill>
                <a:latin typeface="Times New Roman" charset="0"/>
              </a:rPr>
              <a:pPr defTabSz="393828">
                <a:defRPr/>
              </a:pPr>
              <a:t>10</a:t>
            </a:fld>
            <a:endParaRPr lang="en-GB" sz="16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89091" name="Text Box 3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9092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-228090"/>
            <a:ext cx="1441" cy="46025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393828">
              <a:spcBef>
                <a:spcPts val="395"/>
              </a:spcBef>
              <a:defRPr/>
            </a:pPr>
            <a:endParaRPr lang="en-GB" smtClean="0">
              <a:cs typeface="Arial Unicode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7E2065-94AB-3940-B619-12C8C620AC79}" type="datetime1">
              <a:rPr lang="en-US" smtClean="0"/>
              <a:t>6/18/15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7175-D382-3640-8F83-6935F2B09A7A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2DEE-3BB0-BD40-A182-3B59B113CEB1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92D7-E843-F545-B434-3168C3052F11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9BAE-E9E6-BF4F-A295-D579A5D16ADB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E81B-7DD2-2549-840C-83F7885DE8BF}" type="datetime1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CF30-CF12-FD4D-801C-45BD1F6EDF69}" type="datetime1">
              <a:rPr lang="en-US" smtClean="0"/>
              <a:t>6/18/15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9BB1-E99D-2D45-9168-E4799C719514}" type="datetime1">
              <a:rPr lang="en-US" smtClean="0"/>
              <a:t>6/18/15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2C0C-5D26-194C-9B66-4C628ECAF8E6}" type="datetime1">
              <a:rPr lang="en-US" smtClean="0"/>
              <a:t>6/18/15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E04B-52FF-9649-B6A3-D07330AC4A47}" type="datetime1">
              <a:rPr lang="en-US" smtClean="0"/>
              <a:t>6/18/15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E8BDD-686B-2A42-95DD-1F51C16DCE76}" type="datetime1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480F71-AF2B-8A4C-AEFD-D898FC7F9DCE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F96AC1-E624-284F-984A-ADDEA37CE361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Entrypoints</a:t>
            </a:r>
            <a:r>
              <a:rPr lang="en-US" dirty="0" smtClean="0"/>
              <a:t> </a:t>
            </a:r>
            <a:r>
              <a:rPr lang="en-US" smtClean="0"/>
              <a:t>for International Advocacy </a:t>
            </a:r>
            <a:r>
              <a:rPr lang="en-US" dirty="0" smtClean="0"/>
              <a:t>on Tax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F</a:t>
            </a:r>
            <a:r>
              <a:rPr lang="en-US" dirty="0" smtClean="0"/>
              <a:t>eminist Approach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41" y="332675"/>
            <a:ext cx="5715360" cy="361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755361" y="4200922"/>
            <a:ext cx="4852800" cy="148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1" tIns="82936" rIns="81631" bIns="42448">
            <a:spAutoFit/>
          </a:bodyPr>
          <a:lstStyle/>
          <a:p>
            <a:pPr algn="ctr" defTabSz="407484">
              <a:tabLst>
                <a:tab pos="0" algn="l"/>
                <a:tab pos="647942" algn="l"/>
                <a:tab pos="1304524" algn="l"/>
                <a:tab pos="1961106" algn="l"/>
                <a:tab pos="2617687" algn="l"/>
                <a:tab pos="3274268" algn="l"/>
                <a:tab pos="3939490" algn="l"/>
                <a:tab pos="4066198" algn="l"/>
                <a:tab pos="4473682" algn="l"/>
                <a:tab pos="4888366" algn="l"/>
                <a:tab pos="5288651" algn="l"/>
                <a:tab pos="5696134" algn="l"/>
                <a:tab pos="6103618" algn="l"/>
                <a:tab pos="6511101" algn="l"/>
                <a:tab pos="6918586" algn="l"/>
                <a:tab pos="7326069" algn="l"/>
                <a:tab pos="7733554" algn="l"/>
                <a:tab pos="8141036" algn="l"/>
                <a:tab pos="8548520" algn="l"/>
                <a:tab pos="8956003" algn="l"/>
                <a:tab pos="9363488" algn="l"/>
                <a:tab pos="9776730" algn="l"/>
                <a:tab pos="9776730" algn="l"/>
                <a:tab pos="9778172" algn="l"/>
              </a:tabLst>
              <a:defRPr/>
            </a:pPr>
            <a:r>
              <a:rPr lang="en-GB" sz="2400" dirty="0" smtClean="0">
                <a:solidFill>
                  <a:srgbClr val="000000"/>
                </a:solidFill>
                <a:latin typeface="Lucida Sans Unicode" charset="0"/>
                <a:cs typeface="Arial Unicode MS" charset="0"/>
              </a:rPr>
              <a:t>Where are t</a:t>
            </a:r>
            <a:r>
              <a:rPr lang="en-US" sz="2400" dirty="0" smtClean="0">
                <a:solidFill>
                  <a:srgbClr val="000000"/>
                </a:solidFill>
                <a:latin typeface="Lucida Sans Unicode" charset="0"/>
                <a:cs typeface="Arial Unicode MS" charset="0"/>
              </a:rPr>
              <a:t>he</a:t>
            </a:r>
            <a:r>
              <a:rPr lang="en-GB" sz="2400" dirty="0" smtClean="0">
                <a:solidFill>
                  <a:srgbClr val="000000"/>
                </a:solidFill>
                <a:latin typeface="Lucida Sans Unicode" charset="0"/>
                <a:cs typeface="Arial Unicode MS" charset="0"/>
              </a:rPr>
              <a:t> Women???</a:t>
            </a:r>
          </a:p>
          <a:p>
            <a:pPr defTabSz="407484">
              <a:tabLst>
                <a:tab pos="0" algn="l"/>
                <a:tab pos="647942" algn="l"/>
                <a:tab pos="1304524" algn="l"/>
                <a:tab pos="1961106" algn="l"/>
                <a:tab pos="2617687" algn="l"/>
                <a:tab pos="3274268" algn="l"/>
                <a:tab pos="3939490" algn="l"/>
                <a:tab pos="4066198" algn="l"/>
                <a:tab pos="4473682" algn="l"/>
                <a:tab pos="4888366" algn="l"/>
                <a:tab pos="5288651" algn="l"/>
                <a:tab pos="5696134" algn="l"/>
                <a:tab pos="6103618" algn="l"/>
                <a:tab pos="6511101" algn="l"/>
                <a:tab pos="6918586" algn="l"/>
                <a:tab pos="7326069" algn="l"/>
                <a:tab pos="7733554" algn="l"/>
                <a:tab pos="8141036" algn="l"/>
                <a:tab pos="8548520" algn="l"/>
                <a:tab pos="8956003" algn="l"/>
                <a:tab pos="9363488" algn="l"/>
                <a:tab pos="9776730" algn="l"/>
                <a:tab pos="9776730" algn="l"/>
                <a:tab pos="9778172" algn="l"/>
              </a:tabLst>
              <a:defRPr/>
            </a:pPr>
            <a:endParaRPr lang="en-GB" sz="1600" dirty="0">
              <a:solidFill>
                <a:srgbClr val="000000"/>
              </a:solidFill>
              <a:latin typeface="Lucida Sans Unicode" charset="0"/>
              <a:cs typeface="Arial Unicode MS" charset="0"/>
            </a:endParaRPr>
          </a:p>
          <a:p>
            <a:pPr defTabSz="407484">
              <a:tabLst>
                <a:tab pos="0" algn="l"/>
                <a:tab pos="647942" algn="l"/>
                <a:tab pos="1304524" algn="l"/>
                <a:tab pos="1961106" algn="l"/>
                <a:tab pos="2617687" algn="l"/>
                <a:tab pos="3274268" algn="l"/>
                <a:tab pos="3939490" algn="l"/>
                <a:tab pos="4066198" algn="l"/>
                <a:tab pos="4473682" algn="l"/>
                <a:tab pos="4888366" algn="l"/>
                <a:tab pos="5288651" algn="l"/>
                <a:tab pos="5696134" algn="l"/>
                <a:tab pos="6103618" algn="l"/>
                <a:tab pos="6511101" algn="l"/>
                <a:tab pos="6918586" algn="l"/>
                <a:tab pos="7326069" algn="l"/>
                <a:tab pos="7733554" algn="l"/>
                <a:tab pos="8141036" algn="l"/>
                <a:tab pos="8548520" algn="l"/>
                <a:tab pos="8956003" algn="l"/>
                <a:tab pos="9363488" algn="l"/>
                <a:tab pos="9776730" algn="l"/>
                <a:tab pos="9776730" algn="l"/>
                <a:tab pos="9778172" algn="l"/>
              </a:tabLst>
              <a:defRPr/>
            </a:pPr>
            <a:endParaRPr lang="en-GB" sz="1600" dirty="0" smtClean="0">
              <a:solidFill>
                <a:srgbClr val="000000"/>
              </a:solidFill>
              <a:latin typeface="Lucida Sans Unicode" charset="0"/>
              <a:cs typeface="Arial Unicode MS" charset="0"/>
            </a:endParaRPr>
          </a:p>
          <a:p>
            <a:pPr defTabSz="407484">
              <a:tabLst>
                <a:tab pos="0" algn="l"/>
                <a:tab pos="647942" algn="l"/>
                <a:tab pos="1304524" algn="l"/>
                <a:tab pos="1961106" algn="l"/>
                <a:tab pos="2617687" algn="l"/>
                <a:tab pos="3274268" algn="l"/>
                <a:tab pos="3939490" algn="l"/>
                <a:tab pos="4066198" algn="l"/>
                <a:tab pos="4473682" algn="l"/>
                <a:tab pos="4888366" algn="l"/>
                <a:tab pos="5288651" algn="l"/>
                <a:tab pos="5696134" algn="l"/>
                <a:tab pos="6103618" algn="l"/>
                <a:tab pos="6511101" algn="l"/>
                <a:tab pos="6918586" algn="l"/>
                <a:tab pos="7326069" algn="l"/>
                <a:tab pos="7733554" algn="l"/>
                <a:tab pos="8141036" algn="l"/>
                <a:tab pos="8548520" algn="l"/>
                <a:tab pos="8956003" algn="l"/>
                <a:tab pos="9363488" algn="l"/>
                <a:tab pos="9776730" algn="l"/>
                <a:tab pos="9776730" algn="l"/>
                <a:tab pos="9778172" algn="l"/>
              </a:tabLst>
              <a:defRPr/>
            </a:pPr>
            <a:endParaRPr lang="en-GB" sz="1600" dirty="0">
              <a:solidFill>
                <a:srgbClr val="000000"/>
              </a:solidFill>
              <a:latin typeface="Lucida Sans Unicode" charset="0"/>
              <a:cs typeface="Arial Unicode MS" charset="0"/>
            </a:endParaRPr>
          </a:p>
          <a:p>
            <a:pPr defTabSz="407484">
              <a:tabLst>
                <a:tab pos="0" algn="l"/>
                <a:tab pos="647942" algn="l"/>
                <a:tab pos="1304524" algn="l"/>
                <a:tab pos="1961106" algn="l"/>
                <a:tab pos="2617687" algn="l"/>
                <a:tab pos="3274268" algn="l"/>
                <a:tab pos="3939490" algn="l"/>
                <a:tab pos="4066198" algn="l"/>
                <a:tab pos="4473682" algn="l"/>
                <a:tab pos="4888366" algn="l"/>
                <a:tab pos="5288651" algn="l"/>
                <a:tab pos="5696134" algn="l"/>
                <a:tab pos="6103618" algn="l"/>
                <a:tab pos="6511101" algn="l"/>
                <a:tab pos="6918586" algn="l"/>
                <a:tab pos="7326069" algn="l"/>
                <a:tab pos="7733554" algn="l"/>
                <a:tab pos="8141036" algn="l"/>
                <a:tab pos="8548520" algn="l"/>
                <a:tab pos="8956003" algn="l"/>
                <a:tab pos="9363488" algn="l"/>
                <a:tab pos="9776730" algn="l"/>
                <a:tab pos="9776730" algn="l"/>
                <a:tab pos="9778172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latin typeface="Lucida Sans Unicode" charset="0"/>
                <a:cs typeface="Arial Unicode MS" charset="0"/>
              </a:rPr>
              <a:t>contact:		</a:t>
            </a:r>
            <a:r>
              <a:rPr lang="en-GB" sz="1600" dirty="0" err="1">
                <a:solidFill>
                  <a:srgbClr val="000000"/>
                </a:solidFill>
                <a:latin typeface="Lucida Sans Unicode" charset="0"/>
                <a:cs typeface="Arial Unicode MS" charset="0"/>
              </a:rPr>
              <a:t>attiya@uonbi.ac.ke</a:t>
            </a:r>
            <a:endParaRPr lang="en-GB" sz="1600" dirty="0">
              <a:solidFill>
                <a:srgbClr val="000000"/>
              </a:solidFill>
              <a:latin typeface="Lucida Sans Unicode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92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Feminist Approach to Tax Principles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Women as Taxpayers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Women’s Needs and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Taxpayers and the Impact of their 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Recommendations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9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/>
          <p:cNvSpPr>
            <a:spLocks noGrp="1"/>
          </p:cNvSpPr>
          <p:nvPr>
            <p:ph type="title"/>
          </p:nvPr>
        </p:nvSpPr>
        <p:spPr>
          <a:xfrm>
            <a:off x="1044001" y="685512"/>
            <a:ext cx="7024320" cy="78344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800000"/>
                </a:solidFill>
                <a:latin typeface="Lucida Sans Unicode" charset="0"/>
                <a:cs typeface="Lucida Sans Unicode" charset="0"/>
              </a:rPr>
              <a:t>1.	Objectives </a:t>
            </a:r>
            <a:r>
              <a:rPr lang="en-US" b="1" dirty="0">
                <a:solidFill>
                  <a:srgbClr val="800000"/>
                </a:solidFill>
                <a:latin typeface="Lucida Sans Unicode" charset="0"/>
                <a:cs typeface="Lucida Sans Unicode" charset="0"/>
              </a:rPr>
              <a:t>of Taxation</a:t>
            </a:r>
            <a:endParaRPr lang="en-US" dirty="0"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001" y="1731062"/>
            <a:ext cx="6776640" cy="4310373"/>
          </a:xfrm>
        </p:spPr>
        <p:txBody>
          <a:bodyPr rtlCol="0">
            <a:normAutofit fontScale="70000" lnSpcReduction="20000"/>
          </a:bodyPr>
          <a:lstStyle/>
          <a:p>
            <a:pPr marL="640013" lvl="1" indent="-274292" defTabSz="914305">
              <a:lnSpc>
                <a:spcPct val="125000"/>
              </a:lnSpc>
              <a:spcBef>
                <a:spcPts val="635"/>
              </a:spcBef>
              <a:spcAft>
                <a:spcPts val="1905"/>
              </a:spcAft>
              <a:buClr>
                <a:srgbClr val="660066"/>
              </a:buClr>
              <a:buFont typeface="Wingdings" charset="0"/>
              <a:buChar char=""/>
              <a:defRPr/>
            </a:pPr>
            <a:r>
              <a:rPr lang="en-GB" sz="3300" dirty="0">
                <a:solidFill>
                  <a:srgbClr val="000000"/>
                </a:solidFill>
                <a:latin typeface="Lucida Sans Unicode" charset="0"/>
                <a:cs typeface="ＭＳ Ｐゴシック" charset="0"/>
              </a:rPr>
              <a:t>Raise Revenues in an equitable manner</a:t>
            </a:r>
          </a:p>
          <a:p>
            <a:pPr marL="640013" lvl="1" indent="-274292" defTabSz="914305">
              <a:lnSpc>
                <a:spcPct val="125000"/>
              </a:lnSpc>
              <a:spcBef>
                <a:spcPts val="635"/>
              </a:spcBef>
              <a:spcAft>
                <a:spcPts val="1905"/>
              </a:spcAft>
              <a:buClr>
                <a:srgbClr val="660066"/>
              </a:buClr>
              <a:buFont typeface="Wingdings" charset="0"/>
              <a:buChar char=""/>
              <a:defRPr/>
            </a:pPr>
            <a:r>
              <a:rPr lang="en-GB" sz="3300" dirty="0">
                <a:solidFill>
                  <a:srgbClr val="000000"/>
                </a:solidFill>
                <a:latin typeface="Lucida Sans Unicode" charset="0"/>
                <a:cs typeface="ＭＳ Ｐゴシック" charset="0"/>
              </a:rPr>
              <a:t>Redistribute income and wealth</a:t>
            </a:r>
          </a:p>
          <a:p>
            <a:pPr marL="640013" lvl="1" indent="-274292" defTabSz="914305">
              <a:lnSpc>
                <a:spcPct val="125000"/>
              </a:lnSpc>
              <a:spcBef>
                <a:spcPts val="635"/>
              </a:spcBef>
              <a:spcAft>
                <a:spcPts val="1905"/>
              </a:spcAft>
              <a:buClr>
                <a:srgbClr val="660066"/>
              </a:buClr>
              <a:buFont typeface="Wingdings" charset="0"/>
              <a:buChar char=""/>
              <a:defRPr/>
            </a:pPr>
            <a:r>
              <a:rPr lang="en-GB" sz="3300" dirty="0">
                <a:solidFill>
                  <a:srgbClr val="000000"/>
                </a:solidFill>
                <a:latin typeface="Lucida Sans Unicode" charset="0"/>
                <a:cs typeface="ＭＳ Ｐゴシック" charset="0"/>
              </a:rPr>
              <a:t>Regulate the economy and society</a:t>
            </a:r>
          </a:p>
          <a:p>
            <a:pPr marL="640013" lvl="1" indent="-274292" defTabSz="914305">
              <a:lnSpc>
                <a:spcPct val="125000"/>
              </a:lnSpc>
              <a:spcBef>
                <a:spcPts val="635"/>
              </a:spcBef>
              <a:spcAft>
                <a:spcPts val="1905"/>
              </a:spcAft>
              <a:buClr>
                <a:srgbClr val="660066"/>
              </a:buClr>
              <a:buFont typeface="Wingdings" charset="0"/>
              <a:buChar char=""/>
              <a:defRPr/>
            </a:pPr>
            <a:r>
              <a:rPr lang="en-GB" sz="3300" dirty="0">
                <a:solidFill>
                  <a:srgbClr val="000000"/>
                </a:solidFill>
                <a:latin typeface="Lucida Sans Unicode" charset="0"/>
                <a:cs typeface="ＭＳ Ｐゴシック" charset="0"/>
              </a:rPr>
              <a:t>Re-price goods and services</a:t>
            </a:r>
          </a:p>
          <a:p>
            <a:pPr marL="640013" lvl="1" indent="-274292" defTabSz="914305">
              <a:lnSpc>
                <a:spcPct val="125000"/>
              </a:lnSpc>
              <a:spcBef>
                <a:spcPts val="635"/>
              </a:spcBef>
              <a:spcAft>
                <a:spcPts val="1905"/>
              </a:spcAft>
              <a:buClr>
                <a:srgbClr val="660066"/>
              </a:buClr>
              <a:buFont typeface="Wingdings" charset="0"/>
              <a:buChar char=""/>
              <a:defRPr/>
            </a:pPr>
            <a:r>
              <a:rPr lang="en-GB" sz="3300" dirty="0">
                <a:solidFill>
                  <a:srgbClr val="000000"/>
                </a:solidFill>
                <a:latin typeface="Lucida Sans Unicode" charset="0"/>
                <a:cs typeface="ＭＳ Ｐゴシック" charset="0"/>
              </a:rPr>
              <a:t>Recognise the role of ecosystems </a:t>
            </a:r>
          </a:p>
          <a:p>
            <a:pPr marL="640013" lvl="1" indent="-274292" defTabSz="914305">
              <a:lnSpc>
                <a:spcPct val="125000"/>
              </a:lnSpc>
              <a:spcBef>
                <a:spcPts val="635"/>
              </a:spcBef>
              <a:spcAft>
                <a:spcPts val="1905"/>
              </a:spcAft>
              <a:buClr>
                <a:srgbClr val="660066"/>
              </a:buClr>
              <a:buFont typeface="Wingdings" charset="0"/>
              <a:buChar char=""/>
              <a:defRPr/>
            </a:pPr>
            <a:r>
              <a:rPr lang="en-GB" sz="3300" dirty="0">
                <a:solidFill>
                  <a:srgbClr val="000000"/>
                </a:solidFill>
                <a:latin typeface="Lucida Sans Unicode" charset="0"/>
                <a:cs typeface="ＭＳ Ｐゴシック" charset="0"/>
              </a:rPr>
              <a:t>Represent citizens/states as taxpayers</a:t>
            </a:r>
          </a:p>
          <a:p>
            <a:pPr marL="342865" indent="-274292" defTabSz="914305">
              <a:buFont typeface="Wingdings 2" pitchFamily="18" charset="2"/>
              <a:buChar char="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17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73930" indent="-259204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036815" indent="-207363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451541" indent="-207363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1866268" indent="-207363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280994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695720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110446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525172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06086" eaLnBrk="1"/>
            <a:r>
              <a:rPr lang="en-US" sz="1200" smtClean="0">
                <a:solidFill>
                  <a:schemeClr val="accent1"/>
                </a:solidFill>
              </a:rPr>
              <a:t>Attiya Waris, Law School, University of Nairobi. Kenya</a:t>
            </a:r>
            <a:endParaRPr lang="en-US" sz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0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</a:rPr>
              <a:t>1.	Missing </a:t>
            </a:r>
            <a:r>
              <a:rPr lang="en-US" dirty="0">
                <a:latin typeface="Century Gothic" charset="0"/>
              </a:rPr>
              <a:t>Objective</a:t>
            </a:r>
          </a:p>
        </p:txBody>
      </p:sp>
      <p:sp>
        <p:nvSpPr>
          <p:cNvPr id="162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entury Gothic" charset="0"/>
              </a:rPr>
              <a:t>A gender approach</a:t>
            </a:r>
          </a:p>
          <a:p>
            <a:pPr eaLnBrk="1" hangingPunct="1"/>
            <a:r>
              <a:rPr lang="en-US" dirty="0">
                <a:latin typeface="Century Gothic" charset="0"/>
              </a:rPr>
              <a:t>Leveling the field based on needs</a:t>
            </a:r>
          </a:p>
        </p:txBody>
      </p:sp>
      <p:sp>
        <p:nvSpPr>
          <p:cNvPr id="1628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73930" indent="-259204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036815" indent="-207363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451541" indent="-207363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1866268" indent="-207363" eaLnBrk="0"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280994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695720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110446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525172" indent="-207363" defTabSz="406086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2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06086" eaLnBrk="1"/>
            <a:r>
              <a:rPr lang="en-US" sz="1200" smtClean="0">
                <a:solidFill>
                  <a:schemeClr val="accent1"/>
                </a:solidFill>
              </a:rPr>
              <a:t>Attiya Waris, Law School, University of Nairobi. Kenya</a:t>
            </a:r>
            <a:endParaRPr lang="en-US" sz="1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19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2.	</a:t>
            </a:r>
            <a:r>
              <a:rPr lang="sv-SE" dirty="0" err="1" smtClean="0"/>
              <a:t>Women</a:t>
            </a:r>
            <a:r>
              <a:rPr lang="sv-SE" dirty="0" smtClean="0"/>
              <a:t> as </a:t>
            </a:r>
            <a:r>
              <a:rPr lang="sv-SE" dirty="0" err="1" smtClean="0"/>
              <a:t>Taxpayers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IFFs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Already</a:t>
            </a:r>
            <a:r>
              <a:rPr lang="sv-SE" dirty="0" smtClean="0"/>
              <a:t> a </a:t>
            </a:r>
            <a:r>
              <a:rPr lang="sv-SE" dirty="0" err="1" smtClean="0"/>
              <a:t>Gendered</a:t>
            </a:r>
            <a:r>
              <a:rPr lang="sv-SE" dirty="0" smtClean="0"/>
              <a:t> </a:t>
            </a:r>
            <a:r>
              <a:rPr lang="sv-SE" dirty="0" err="1" smtClean="0"/>
              <a:t>Discussion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60" y="1600200"/>
            <a:ext cx="8136644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1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39" y="1389491"/>
            <a:ext cx="8086499" cy="495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	Women’s Needs and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151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68760"/>
            <a:ext cx="4752528" cy="54150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4.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Taxpayers</a:t>
            </a:r>
            <a:r>
              <a:rPr lang="sv-SE" dirty="0" smtClean="0"/>
              <a:t>: </a:t>
            </a:r>
            <a:r>
              <a:rPr lang="sv-SE" dirty="0" err="1" smtClean="0"/>
              <a:t>Africa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854 billion </a:t>
            </a:r>
            <a:r>
              <a:rPr lang="sv-SE" dirty="0" err="1" smtClean="0"/>
              <a:t>to</a:t>
            </a:r>
            <a:r>
              <a:rPr lang="sv-SE" dirty="0" smtClean="0"/>
              <a:t> 1.8 trillion 1970-2008 </a:t>
            </a:r>
            <a:r>
              <a:rPr lang="sv-SE" sz="2400" dirty="0" smtClean="0"/>
              <a:t>(GFI 2010)</a:t>
            </a:r>
          </a:p>
          <a:p>
            <a:r>
              <a:rPr lang="sv-SE" dirty="0" err="1" smtClean="0"/>
              <a:t>Sub-Saharan</a:t>
            </a:r>
            <a:r>
              <a:rPr lang="sv-SE" dirty="0" smtClean="0"/>
              <a:t> </a:t>
            </a:r>
            <a:r>
              <a:rPr lang="sv-SE" dirty="0" err="1" smtClean="0"/>
              <a:t>Africa</a:t>
            </a:r>
            <a:r>
              <a:rPr lang="sv-SE" dirty="0" smtClean="0"/>
              <a:t> 700 billion 1970-2008 </a:t>
            </a:r>
            <a:r>
              <a:rPr lang="sv-SE" sz="2400" dirty="0" smtClean="0"/>
              <a:t>(</a:t>
            </a:r>
            <a:r>
              <a:rPr lang="sv-SE" sz="2400" dirty="0" err="1" smtClean="0"/>
              <a:t>Ndikumana</a:t>
            </a:r>
            <a:r>
              <a:rPr lang="sv-SE" sz="2400" dirty="0" smtClean="0"/>
              <a:t> &amp; Boyce 2011)</a:t>
            </a:r>
          </a:p>
          <a:p>
            <a:r>
              <a:rPr lang="sv-SE" dirty="0" err="1"/>
              <a:t>Grew</a:t>
            </a:r>
            <a:r>
              <a:rPr lang="sv-SE" dirty="0"/>
              <a:t> at an </a:t>
            </a:r>
            <a:r>
              <a:rPr lang="sv-SE" dirty="0" err="1"/>
              <a:t>average</a:t>
            </a:r>
            <a:r>
              <a:rPr lang="sv-SE" dirty="0"/>
              <a:t> rate </a:t>
            </a:r>
            <a:r>
              <a:rPr lang="sv-SE" dirty="0" err="1"/>
              <a:t>of</a:t>
            </a:r>
            <a:r>
              <a:rPr lang="sv-SE" dirty="0"/>
              <a:t> 11.9% per </a:t>
            </a:r>
            <a:r>
              <a:rPr lang="sv-SE" dirty="0" err="1" smtClean="0"/>
              <a:t>annum</a:t>
            </a:r>
            <a:endParaRPr lang="sv-SE" dirty="0" smtClean="0"/>
          </a:p>
          <a:p>
            <a:r>
              <a:rPr lang="sv-SE" dirty="0" err="1"/>
              <a:t>Outwiping</a:t>
            </a:r>
            <a:r>
              <a:rPr lang="sv-SE" dirty="0"/>
              <a:t> </a:t>
            </a:r>
            <a:r>
              <a:rPr lang="sv-SE" dirty="0" err="1"/>
              <a:t>debts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$250 billion in </a:t>
            </a:r>
            <a:r>
              <a:rPr lang="sv-SE" dirty="0" smtClean="0"/>
              <a:t>2008</a:t>
            </a:r>
          </a:p>
          <a:p>
            <a:r>
              <a:rPr lang="sv-SE" dirty="0" smtClean="0"/>
              <a:t>Less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Asia</a:t>
            </a:r>
            <a:r>
              <a:rPr lang="sv-SE" dirty="0" smtClean="0"/>
              <a:t> and LA in total </a:t>
            </a:r>
            <a:r>
              <a:rPr lang="sv-SE" dirty="0" err="1" smtClean="0"/>
              <a:t>numbers</a:t>
            </a:r>
            <a:r>
              <a:rPr lang="sv-SE" dirty="0" smtClean="0"/>
              <a:t>, </a:t>
            </a:r>
            <a:r>
              <a:rPr lang="sv-SE" dirty="0" err="1" smtClean="0"/>
              <a:t>more</a:t>
            </a:r>
            <a:r>
              <a:rPr lang="sv-SE" dirty="0" smtClean="0"/>
              <a:t> as </a:t>
            </a:r>
            <a:r>
              <a:rPr lang="sv-SE" dirty="0" err="1" smtClean="0"/>
              <a:t>percentage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national </a:t>
            </a:r>
            <a:r>
              <a:rPr lang="sv-SE" dirty="0" err="1" smtClean="0"/>
              <a:t>income</a:t>
            </a:r>
            <a:r>
              <a:rPr lang="sv-SE" dirty="0" smtClean="0"/>
              <a:t> (BNI)</a:t>
            </a:r>
          </a:p>
          <a:p>
            <a:r>
              <a:rPr lang="sv-SE" dirty="0" err="1" smtClean="0"/>
              <a:t>Highest</a:t>
            </a:r>
            <a:r>
              <a:rPr lang="sv-SE" dirty="0" smtClean="0"/>
              <a:t> rate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poor</a:t>
            </a:r>
            <a:r>
              <a:rPr lang="sv-SE" dirty="0"/>
              <a:t> </a:t>
            </a:r>
            <a:r>
              <a:rPr lang="sv-SE" sz="2600" dirty="0" smtClean="0"/>
              <a:t>(</a:t>
            </a:r>
            <a:r>
              <a:rPr lang="sv-SE" sz="2600" dirty="0" err="1" smtClean="0"/>
              <a:t>living</a:t>
            </a:r>
            <a:r>
              <a:rPr lang="sv-SE" sz="2600" dirty="0" smtClean="0"/>
              <a:t> on less </a:t>
            </a:r>
            <a:r>
              <a:rPr lang="sv-SE" sz="2600" dirty="0" err="1" smtClean="0"/>
              <a:t>than</a:t>
            </a:r>
            <a:r>
              <a:rPr lang="sv-SE" sz="2600" dirty="0" smtClean="0"/>
              <a:t> $1.25 per </a:t>
            </a:r>
            <a:r>
              <a:rPr lang="sv-SE" sz="2600" dirty="0" err="1" smtClean="0"/>
              <a:t>day</a:t>
            </a:r>
            <a:r>
              <a:rPr lang="sv-SE" sz="2600" dirty="0" smtClean="0"/>
              <a:t>) </a:t>
            </a:r>
            <a:r>
              <a:rPr lang="sv-SE" sz="3500" dirty="0" smtClean="0"/>
              <a:t>47.5 % in </a:t>
            </a:r>
            <a:r>
              <a:rPr lang="sv-SE" dirty="0" smtClean="0"/>
              <a:t>2008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4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614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v-SE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981075"/>
            <a:ext cx="721995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5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	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Change in methods of budget presentations</a:t>
            </a:r>
          </a:p>
          <a:p>
            <a:r>
              <a:rPr lang="en-US" dirty="0" smtClean="0"/>
              <a:t>UN treaty recognizing right to resource linkage</a:t>
            </a:r>
          </a:p>
          <a:p>
            <a:r>
              <a:rPr lang="en-US" dirty="0" smtClean="0"/>
              <a:t>State recognition of rights requiring resources</a:t>
            </a:r>
          </a:p>
          <a:p>
            <a:r>
              <a:rPr lang="en-US" dirty="0" smtClean="0"/>
              <a:t>Re-assessment of budget, exemptions, waivers in terms of lost revenue for potential services and public goods</a:t>
            </a:r>
          </a:p>
          <a:p>
            <a:r>
              <a:rPr lang="en-US" dirty="0" smtClean="0"/>
              <a:t>Respect for human rights treaties</a:t>
            </a:r>
          </a:p>
          <a:p>
            <a:r>
              <a:rPr lang="en-US" dirty="0" smtClean="0"/>
              <a:t>Upgrade UN Tax Committee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Attiya Waris, Law School, University of Nairobi. Kenya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41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</TotalTime>
  <Words>647</Words>
  <Application>Microsoft Macintosh PowerPoint</Application>
  <PresentationFormat>Presentación en pantalla (4:3)</PresentationFormat>
  <Paragraphs>79</Paragraphs>
  <Slides>10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Austin</vt:lpstr>
      <vt:lpstr>Entrypoints for International Advocacy on Tax Justice</vt:lpstr>
      <vt:lpstr>Content</vt:lpstr>
      <vt:lpstr>1. Objectives of Taxation</vt:lpstr>
      <vt:lpstr>1. Missing Objective</vt:lpstr>
      <vt:lpstr>2. Women as Taxpayers IFFs are Already a Gendered Discussion</vt:lpstr>
      <vt:lpstr>3. Women’s Needs and Requirements</vt:lpstr>
      <vt:lpstr>4. Other Taxpayers: Africa</vt:lpstr>
      <vt:lpstr>Presentación de PowerPoint</vt:lpstr>
      <vt:lpstr>5. Recommendations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Entrypoints for Internal Advocacy on Tax Justice</dc:title>
  <dc:creator>Attiya Waris</dc:creator>
  <cp:lastModifiedBy>Sean Deely</cp:lastModifiedBy>
  <cp:revision>4</cp:revision>
  <dcterms:created xsi:type="dcterms:W3CDTF">2015-06-04T12:25:54Z</dcterms:created>
  <dcterms:modified xsi:type="dcterms:W3CDTF">2015-06-18T09:13:38Z</dcterms:modified>
</cp:coreProperties>
</file>