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2.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4.xml" ContentType="application/vnd.openxmlformats-officedocument.drawingml.chart+xml"/>
  <Override PartName="/ppt/notesSlides/notesSlide59.xml" ContentType="application/vnd.openxmlformats-officedocument.presentationml.notesSlide+xml"/>
  <Override PartName="/ppt/charts/chart15.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9"/>
  </p:notesMasterIdLst>
  <p:handoutMasterIdLst>
    <p:handoutMasterId r:id="rId80"/>
  </p:handoutMasterIdLst>
  <p:sldIdLst>
    <p:sldId id="256" r:id="rId2"/>
    <p:sldId id="341" r:id="rId3"/>
    <p:sldId id="262" r:id="rId4"/>
    <p:sldId id="402" r:id="rId5"/>
    <p:sldId id="263" r:id="rId6"/>
    <p:sldId id="327" r:id="rId7"/>
    <p:sldId id="313" r:id="rId8"/>
    <p:sldId id="317" r:id="rId9"/>
    <p:sldId id="390" r:id="rId10"/>
    <p:sldId id="391" r:id="rId11"/>
    <p:sldId id="392" r:id="rId12"/>
    <p:sldId id="393" r:id="rId13"/>
    <p:sldId id="394" r:id="rId14"/>
    <p:sldId id="326" r:id="rId15"/>
    <p:sldId id="265" r:id="rId16"/>
    <p:sldId id="267" r:id="rId17"/>
    <p:sldId id="258" r:id="rId18"/>
    <p:sldId id="259" r:id="rId19"/>
    <p:sldId id="289" r:id="rId20"/>
    <p:sldId id="336" r:id="rId21"/>
    <p:sldId id="403" r:id="rId22"/>
    <p:sldId id="404" r:id="rId23"/>
    <p:sldId id="405" r:id="rId24"/>
    <p:sldId id="406" r:id="rId25"/>
    <p:sldId id="297" r:id="rId26"/>
    <p:sldId id="350" r:id="rId27"/>
    <p:sldId id="268" r:id="rId28"/>
    <p:sldId id="269" r:id="rId29"/>
    <p:sldId id="270" r:id="rId30"/>
    <p:sldId id="312" r:id="rId31"/>
    <p:sldId id="274" r:id="rId32"/>
    <p:sldId id="281" r:id="rId33"/>
    <p:sldId id="282" r:id="rId34"/>
    <p:sldId id="407" r:id="rId35"/>
    <p:sldId id="408" r:id="rId36"/>
    <p:sldId id="409" r:id="rId37"/>
    <p:sldId id="410" r:id="rId38"/>
    <p:sldId id="411" r:id="rId39"/>
    <p:sldId id="351" r:id="rId40"/>
    <p:sldId id="303" r:id="rId41"/>
    <p:sldId id="275" r:id="rId42"/>
    <p:sldId id="361" r:id="rId43"/>
    <p:sldId id="362" r:id="rId44"/>
    <p:sldId id="415" r:id="rId45"/>
    <p:sldId id="416" r:id="rId46"/>
    <p:sldId id="417" r:id="rId47"/>
    <p:sldId id="418" r:id="rId48"/>
    <p:sldId id="419" r:id="rId49"/>
    <p:sldId id="420" r:id="rId50"/>
    <p:sldId id="421" r:id="rId51"/>
    <p:sldId id="422" r:id="rId52"/>
    <p:sldId id="397" r:id="rId53"/>
    <p:sldId id="398" r:id="rId54"/>
    <p:sldId id="399" r:id="rId55"/>
    <p:sldId id="400" r:id="rId56"/>
    <p:sldId id="401" r:id="rId57"/>
    <p:sldId id="412" r:id="rId58"/>
    <p:sldId id="395" r:id="rId59"/>
    <p:sldId id="396" r:id="rId60"/>
    <p:sldId id="366" r:id="rId61"/>
    <p:sldId id="367" r:id="rId62"/>
    <p:sldId id="368" r:id="rId63"/>
    <p:sldId id="369" r:id="rId64"/>
    <p:sldId id="370" r:id="rId65"/>
    <p:sldId id="371" r:id="rId66"/>
    <p:sldId id="372" r:id="rId67"/>
    <p:sldId id="328" r:id="rId68"/>
    <p:sldId id="342" r:id="rId69"/>
    <p:sldId id="343" r:id="rId70"/>
    <p:sldId id="344" r:id="rId71"/>
    <p:sldId id="345" r:id="rId72"/>
    <p:sldId id="346" r:id="rId73"/>
    <p:sldId id="347" r:id="rId74"/>
    <p:sldId id="348" r:id="rId75"/>
    <p:sldId id="349" r:id="rId76"/>
    <p:sldId id="413" r:id="rId77"/>
    <p:sldId id="414"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71A"/>
    <a:srgbClr val="B41D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snapToGrid="0" snapToObjects="1">
      <p:cViewPr varScale="1">
        <p:scale>
          <a:sx n="96" d="100"/>
          <a:sy n="96" d="100"/>
        </p:scale>
        <p:origin x="-4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ribatli:Desktop:Agg%20Analysis%20Docs:Tabulations%20Qns%203%20&amp;%208%20updated%20V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sribatli:Desktop:Agg%20Analysis%20Docs:Tabulations%20Qns%203%20&amp;%208%20updated%20V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sribatli:Desktop:Agg%20Analysis%20Docs:Data,%20Tabs,%20Analysis:Tabulations%20Qns%203%20&amp;%208%20Revis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sribatli:Desktop:Agg%20Analysis%20Docs:Data,%20Tabs,%20Analysis:Tabulations%20Qns%203%20&amp;%208%20update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sribatli:Desktop:Agg%20Analysis%20Docs:Data,%20Tabs,%20Analysis:Tabulations%20Qns%203%20&amp;%208%20updated.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sribatli:Desktop:Agg%20Analysis%20Docs:Data,%20Tabs,%20Analysis:Tabulations%20Qns%203%20&amp;%208%20update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sribatli:Desktop:Agg%20Analysis%20Docs:Data,%20Tabs,%20Analysis:Tabulations%20Qns%203%20&amp;%208%20upda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ribatli:Desktop:Agg%20Analysis%20Docs:Data,%20Tabs,%20Analysis:MDG3%20Fund%20Survey%20Overall%20Profil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ribatli:Desktop:Agg%20Analysis%20Docs:Data,%20Tabs,%20Analysis:Tabulations%20Qns%203%20&amp;%208%20updated.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sribatli:Desktop:Agg%20Analysis%20Docs:Data,%20Tabs,%20Analysis:Tabulations%20Qns%203%20&amp;%208%20update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sribatli:Desktop:Agg%20Analysis%20Docs:Data,%20Tabs,%20Analysis:Tabulations%20Qns%203%20&amp;%208%20updat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ribatli:Downloads:AggAnalysis%20Survey%20Coding%20-%20Basi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sribatli:Downloads:AggAnalysis%20Survey%20Coding%20-%20Basic.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sribatli:Downloads:AggAnalysis%20Survey%20Coding%20-%20Basi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sribatli:Downloads:AggAnalysis%20Survey%20Coding%20-%20Bas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9444444444444E-2"/>
          <c:y val="9.2847130393161295E-2"/>
          <c:w val="0.92222222222222205"/>
          <c:h val="0.896009861108507"/>
        </c:manualLayout>
      </c:layout>
      <c:pie3DChart>
        <c:varyColors val="1"/>
        <c:ser>
          <c:idx val="0"/>
          <c:order val="0"/>
          <c:explosion val="25"/>
          <c:dPt>
            <c:idx val="2"/>
            <c:bubble3D val="0"/>
            <c:spPr>
              <a:solidFill>
                <a:srgbClr val="008000"/>
              </a:solidFill>
            </c:spPr>
          </c:dPt>
          <c:dLbls>
            <c:dLbl>
              <c:idx val="0"/>
              <c:layout/>
              <c:tx>
                <c:rich>
                  <a:bodyPr/>
                  <a:lstStyle/>
                  <a:p>
                    <a:r>
                      <a:rPr lang="en-US" sz="2400" dirty="0" smtClean="0"/>
                      <a:t>Global / Transnational </a:t>
                    </a:r>
                    <a:r>
                      <a:rPr lang="en-US" sz="2400" dirty="0"/>
                      <a:t>(9)</a:t>
                    </a:r>
                    <a:endParaRPr lang="en-US" dirty="0"/>
                  </a:p>
                </c:rich>
              </c:tx>
              <c:showLegendKey val="0"/>
              <c:showVal val="0"/>
              <c:showCatName val="1"/>
              <c:showSerName val="0"/>
              <c:showPercent val="0"/>
              <c:showBubbleSize val="0"/>
            </c:dLbl>
            <c:dLbl>
              <c:idx val="1"/>
              <c:layout/>
              <c:tx>
                <c:rich>
                  <a:bodyPr/>
                  <a:lstStyle/>
                  <a:p>
                    <a:r>
                      <a:rPr lang="en-US" sz="2400"/>
                      <a:t>Africa (6)</a:t>
                    </a:r>
                    <a:endParaRPr lang="en-US"/>
                  </a:p>
                </c:rich>
              </c:tx>
              <c:showLegendKey val="0"/>
              <c:showVal val="0"/>
              <c:showCatName val="1"/>
              <c:showSerName val="0"/>
              <c:showPercent val="0"/>
              <c:showBubbleSize val="0"/>
            </c:dLbl>
            <c:dLbl>
              <c:idx val="2"/>
              <c:layout/>
              <c:tx>
                <c:rich>
                  <a:bodyPr/>
                  <a:lstStyle/>
                  <a:p>
                    <a:r>
                      <a:rPr lang="en-US" sz="2400"/>
                      <a:t>Latin America (5)</a:t>
                    </a:r>
                    <a:endParaRPr lang="en-US"/>
                  </a:p>
                </c:rich>
              </c:tx>
              <c:showLegendKey val="0"/>
              <c:showVal val="0"/>
              <c:showCatName val="1"/>
              <c:showSerName val="0"/>
              <c:showPercent val="0"/>
              <c:showBubbleSize val="0"/>
            </c:dLbl>
            <c:dLbl>
              <c:idx val="3"/>
              <c:layout/>
              <c:tx>
                <c:rich>
                  <a:bodyPr/>
                  <a:lstStyle/>
                  <a:p>
                    <a:r>
                      <a:rPr lang="en-US" sz="2400"/>
                      <a:t>Asia (3)</a:t>
                    </a:r>
                    <a:endParaRPr lang="en-US"/>
                  </a:p>
                </c:rich>
              </c:tx>
              <c:showLegendKey val="0"/>
              <c:showVal val="0"/>
              <c:showCatName val="1"/>
              <c:showSerName val="0"/>
              <c:showPercent val="0"/>
              <c:showBubbleSize val="0"/>
            </c:dLbl>
            <c:dLbl>
              <c:idx val="4"/>
              <c:layout/>
              <c:tx>
                <c:rich>
                  <a:bodyPr/>
                  <a:lstStyle/>
                  <a:p>
                    <a:r>
                      <a:rPr lang="en-US" sz="2400"/>
                      <a:t>Middle East / North Africa (2)</a:t>
                    </a:r>
                    <a:endParaRPr lang="en-US"/>
                  </a:p>
                </c:rich>
              </c:tx>
              <c:showLegendKey val="0"/>
              <c:showVal val="0"/>
              <c:showCatName val="1"/>
              <c:showSerName val="0"/>
              <c:showPercent val="0"/>
              <c:showBubbleSize val="0"/>
            </c:dLbl>
            <c:dLbl>
              <c:idx val="5"/>
              <c:layout/>
              <c:tx>
                <c:rich>
                  <a:bodyPr/>
                  <a:lstStyle/>
                  <a:p>
                    <a:r>
                      <a:rPr lang="en-US" sz="2400"/>
                      <a:t>Europe (1)</a:t>
                    </a:r>
                    <a:endParaRPr lang="en-US"/>
                  </a:p>
                </c:rich>
              </c:tx>
              <c:showLegendKey val="0"/>
              <c:showVal val="0"/>
              <c:showCatName val="1"/>
              <c:showSerName val="0"/>
              <c:showPercent val="0"/>
              <c:showBubbleSize val="0"/>
            </c:dLbl>
            <c:dLbl>
              <c:idx val="6"/>
              <c:layout>
                <c:manualLayout>
                  <c:x val="0.207215879265092"/>
                  <c:y val="0"/>
                </c:manualLayout>
              </c:layout>
              <c:tx>
                <c:rich>
                  <a:bodyPr/>
                  <a:lstStyle/>
                  <a:p>
                    <a:r>
                      <a:rPr lang="en-US" sz="2400"/>
                      <a:t>Australasia / Pacific (1)</a:t>
                    </a:r>
                    <a:endParaRPr lang="en-US"/>
                  </a:p>
                </c:rich>
              </c:tx>
              <c:showLegendKey val="0"/>
              <c:showVal val="0"/>
              <c:showCatName val="1"/>
              <c:showSerName val="0"/>
              <c:showPercent val="0"/>
              <c:showBubbleSize val="0"/>
            </c:dLbl>
            <c:txPr>
              <a:bodyPr/>
              <a:lstStyle/>
              <a:p>
                <a:pPr>
                  <a:defRPr sz="2400"/>
                </a:pPr>
                <a:endParaRPr lang="en-US"/>
              </a:p>
            </c:txPr>
            <c:showLegendKey val="0"/>
            <c:showVal val="0"/>
            <c:showCatName val="1"/>
            <c:showSerName val="0"/>
            <c:showPercent val="0"/>
            <c:showBubbleSize val="0"/>
            <c:showLeaderLines val="1"/>
          </c:dLbls>
          <c:cat>
            <c:strRef>
              <c:f>'Orgs by region'!$B$31:$B$37</c:f>
              <c:strCache>
                <c:ptCount val="7"/>
                <c:pt idx="0">
                  <c:v>Global</c:v>
                </c:pt>
                <c:pt idx="1">
                  <c:v>Africa</c:v>
                </c:pt>
                <c:pt idx="2">
                  <c:v>Latin America</c:v>
                </c:pt>
                <c:pt idx="3">
                  <c:v>Asia</c:v>
                </c:pt>
                <c:pt idx="4">
                  <c:v>Middle East / North Africa</c:v>
                </c:pt>
                <c:pt idx="5">
                  <c:v>Europe</c:v>
                </c:pt>
                <c:pt idx="6">
                  <c:v>Australasia / Pacific</c:v>
                </c:pt>
              </c:strCache>
            </c:strRef>
          </c:cat>
          <c:val>
            <c:numRef>
              <c:f>'Orgs by region'!$C$31:$C$37</c:f>
              <c:numCache>
                <c:formatCode>General</c:formatCode>
                <c:ptCount val="7"/>
                <c:pt idx="0">
                  <c:v>9</c:v>
                </c:pt>
                <c:pt idx="1">
                  <c:v>6</c:v>
                </c:pt>
                <c:pt idx="2">
                  <c:v>5</c:v>
                </c:pt>
                <c:pt idx="3">
                  <c:v>3</c:v>
                </c:pt>
                <c:pt idx="4">
                  <c:v>2</c:v>
                </c:pt>
                <c:pt idx="5">
                  <c:v>1</c:v>
                </c:pt>
                <c:pt idx="6">
                  <c:v>1</c:v>
                </c:pt>
              </c:numCache>
            </c:numRef>
          </c:val>
        </c:ser>
        <c:dLbls>
          <c:showLegendKey val="0"/>
          <c:showVal val="0"/>
          <c:showCatName val="1"/>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3.09725560304118E-2"/>
          <c:y val="6.8764097936740404E-2"/>
          <c:w val="0.92514850404614202"/>
          <c:h val="0.66888826858033801"/>
        </c:manualLayout>
      </c:layout>
      <c:bar3DChart>
        <c:barDir val="col"/>
        <c:grouping val="standard"/>
        <c:varyColors val="0"/>
        <c:ser>
          <c:idx val="0"/>
          <c:order val="0"/>
          <c:tx>
            <c:strRef>
              <c:f>'Qn 1'!$C$30</c:f>
              <c:strCache>
                <c:ptCount val="1"/>
                <c:pt idx="0">
                  <c:v>No.</c:v>
                </c:pt>
              </c:strCache>
            </c:strRef>
          </c:tx>
          <c:invertIfNegative val="0"/>
          <c:dLbls>
            <c:dLbl>
              <c:idx val="0"/>
              <c:layout>
                <c:manualLayout>
                  <c:x val="2.3949882513568398E-2"/>
                  <c:y val="-2.1484181383330898E-3"/>
                </c:manualLayout>
              </c:layout>
              <c:showLegendKey val="0"/>
              <c:showVal val="1"/>
              <c:showCatName val="0"/>
              <c:showSerName val="0"/>
              <c:showPercent val="0"/>
              <c:showBubbleSize val="0"/>
            </c:dLbl>
            <c:dLbl>
              <c:idx val="1"/>
              <c:layout>
                <c:manualLayout>
                  <c:x val="1.8314616039787599E-2"/>
                  <c:y val="0"/>
                </c:manualLayout>
              </c:layout>
              <c:showLegendKey val="0"/>
              <c:showVal val="1"/>
              <c:showCatName val="0"/>
              <c:showSerName val="0"/>
              <c:showPercent val="0"/>
              <c:showBubbleSize val="0"/>
            </c:dLbl>
            <c:dLbl>
              <c:idx val="2"/>
              <c:layout>
                <c:manualLayout>
                  <c:x val="9.8617163291164194E-3"/>
                  <c:y val="7.5194634841658198E-2"/>
                </c:manualLayout>
              </c:layout>
              <c:showLegendKey val="0"/>
              <c:showVal val="1"/>
              <c:showCatName val="0"/>
              <c:showSerName val="0"/>
              <c:showPercent val="0"/>
              <c:showBubbleSize val="0"/>
            </c:dLbl>
            <c:dLbl>
              <c:idx val="3"/>
              <c:layout>
                <c:manualLayout>
                  <c:x val="5.6352664737807099E-3"/>
                  <c:y val="8.5936725533323599E-2"/>
                </c:manualLayout>
              </c:layout>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strRef>
              <c:f>'Qn 1'!$B$31:$B$34</c:f>
              <c:strCache>
                <c:ptCount val="4"/>
                <c:pt idx="0">
                  <c:v>Increasing women's property &amp; inheritance rights</c:v>
                </c:pt>
                <c:pt idx="1">
                  <c:v>enhancing women's economic independence</c:v>
                </c:pt>
                <c:pt idx="2">
                  <c:v>Increasing women's representation &amp; participation in politics</c:v>
                </c:pt>
                <c:pt idx="3">
                  <c:v>reducing violence against women</c:v>
                </c:pt>
              </c:strCache>
            </c:strRef>
          </c:cat>
          <c:val>
            <c:numRef>
              <c:f>'Qn 1'!$C$31:$C$34</c:f>
              <c:numCache>
                <c:formatCode>General</c:formatCode>
                <c:ptCount val="4"/>
                <c:pt idx="0">
                  <c:v>5</c:v>
                </c:pt>
                <c:pt idx="1">
                  <c:v>6</c:v>
                </c:pt>
                <c:pt idx="2">
                  <c:v>19</c:v>
                </c:pt>
                <c:pt idx="3">
                  <c:v>21</c:v>
                </c:pt>
              </c:numCache>
            </c:numRef>
          </c:val>
        </c:ser>
        <c:ser>
          <c:idx val="1"/>
          <c:order val="1"/>
          <c:tx>
            <c:strRef>
              <c:f>'Qn 1'!$D$30</c:f>
              <c:strCache>
                <c:ptCount val="1"/>
                <c:pt idx="0">
                  <c:v>%</c:v>
                </c:pt>
              </c:strCache>
            </c:strRef>
          </c:tx>
          <c:invertIfNegative val="0"/>
          <c:dLbls>
            <c:dLbl>
              <c:idx val="0"/>
              <c:layout>
                <c:manualLayout>
                  <c:x val="1.9723432658232801E-2"/>
                  <c:y val="-1.2890508829998501E-2"/>
                </c:manualLayout>
              </c:layout>
              <c:showLegendKey val="0"/>
              <c:showVal val="1"/>
              <c:showCatName val="0"/>
              <c:showSerName val="0"/>
              <c:showPercent val="0"/>
              <c:showBubbleSize val="0"/>
            </c:dLbl>
            <c:dLbl>
              <c:idx val="1"/>
              <c:layout>
                <c:manualLayout>
                  <c:x val="1.40881661844521E-2"/>
                  <c:y val="-2.14841813833309E-2"/>
                </c:manualLayout>
              </c:layout>
              <c:showLegendKey val="0"/>
              <c:showVal val="1"/>
              <c:showCatName val="0"/>
              <c:showSerName val="0"/>
              <c:showPercent val="0"/>
              <c:showBubbleSize val="0"/>
            </c:dLbl>
            <c:dLbl>
              <c:idx val="2"/>
              <c:layout>
                <c:manualLayout>
                  <c:x val="1.69057994213423E-2"/>
                  <c:y val="-1.7187345106664701E-2"/>
                </c:manualLayout>
              </c:layout>
              <c:showLegendKey val="0"/>
              <c:showVal val="1"/>
              <c:showCatName val="0"/>
              <c:showSerName val="0"/>
              <c:showPercent val="0"/>
              <c:showBubbleSize val="0"/>
            </c:dLbl>
            <c:dLbl>
              <c:idx val="3"/>
              <c:layout>
                <c:manualLayout>
                  <c:x val="2.39498825135686E-2"/>
                  <c:y val="-2.14841813833309E-2"/>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'Qn 1'!$B$31:$B$34</c:f>
              <c:strCache>
                <c:ptCount val="4"/>
                <c:pt idx="0">
                  <c:v>Increasing women's property &amp; inheritance rights</c:v>
                </c:pt>
                <c:pt idx="1">
                  <c:v>enhancing women's economic independence</c:v>
                </c:pt>
                <c:pt idx="2">
                  <c:v>Increasing women's representation &amp; participation in politics</c:v>
                </c:pt>
                <c:pt idx="3">
                  <c:v>reducing violence against women</c:v>
                </c:pt>
              </c:strCache>
            </c:strRef>
          </c:cat>
          <c:val>
            <c:numRef>
              <c:f>'Qn 1'!$D$31:$D$34</c:f>
              <c:numCache>
                <c:formatCode>General</c:formatCode>
                <c:ptCount val="4"/>
                <c:pt idx="0">
                  <c:v>20</c:v>
                </c:pt>
                <c:pt idx="1">
                  <c:v>24</c:v>
                </c:pt>
                <c:pt idx="2">
                  <c:v>76</c:v>
                </c:pt>
                <c:pt idx="3">
                  <c:v>84</c:v>
                </c:pt>
              </c:numCache>
            </c:numRef>
          </c:val>
        </c:ser>
        <c:dLbls>
          <c:showLegendKey val="0"/>
          <c:showVal val="0"/>
          <c:showCatName val="0"/>
          <c:showSerName val="0"/>
          <c:showPercent val="0"/>
          <c:showBubbleSize val="0"/>
        </c:dLbls>
        <c:gapWidth val="150"/>
        <c:shape val="cylinder"/>
        <c:axId val="142444800"/>
        <c:axId val="142467072"/>
        <c:axId val="142146176"/>
      </c:bar3DChart>
      <c:catAx>
        <c:axId val="142444800"/>
        <c:scaling>
          <c:orientation val="minMax"/>
        </c:scaling>
        <c:delete val="0"/>
        <c:axPos val="b"/>
        <c:majorTickMark val="out"/>
        <c:minorTickMark val="none"/>
        <c:tickLblPos val="nextTo"/>
        <c:txPr>
          <a:bodyPr/>
          <a:lstStyle/>
          <a:p>
            <a:pPr>
              <a:defRPr sz="1800"/>
            </a:pPr>
            <a:endParaRPr lang="en-US"/>
          </a:p>
        </c:txPr>
        <c:crossAx val="142467072"/>
        <c:crosses val="autoZero"/>
        <c:auto val="1"/>
        <c:lblAlgn val="ctr"/>
        <c:lblOffset val="100"/>
        <c:noMultiLvlLbl val="0"/>
      </c:catAx>
      <c:valAx>
        <c:axId val="142467072"/>
        <c:scaling>
          <c:orientation val="minMax"/>
        </c:scaling>
        <c:delete val="0"/>
        <c:axPos val="l"/>
        <c:numFmt formatCode="General" sourceLinked="1"/>
        <c:majorTickMark val="out"/>
        <c:minorTickMark val="none"/>
        <c:tickLblPos val="nextTo"/>
        <c:txPr>
          <a:bodyPr/>
          <a:lstStyle/>
          <a:p>
            <a:pPr>
              <a:defRPr sz="1400"/>
            </a:pPr>
            <a:endParaRPr lang="en-US"/>
          </a:p>
        </c:txPr>
        <c:crossAx val="142444800"/>
        <c:crosses val="autoZero"/>
        <c:crossBetween val="between"/>
      </c:valAx>
      <c:serAx>
        <c:axId val="142146176"/>
        <c:scaling>
          <c:orientation val="minMax"/>
        </c:scaling>
        <c:delete val="0"/>
        <c:axPos val="b"/>
        <c:majorTickMark val="out"/>
        <c:minorTickMark val="none"/>
        <c:tickLblPos val="nextTo"/>
        <c:txPr>
          <a:bodyPr/>
          <a:lstStyle/>
          <a:p>
            <a:pPr>
              <a:defRPr sz="1800"/>
            </a:pPr>
            <a:endParaRPr lang="en-US"/>
          </a:p>
        </c:txPr>
        <c:crossAx val="142467072"/>
        <c:crosses val="autoZero"/>
      </c:ser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2800"/>
            </a:pPr>
            <a:r>
              <a:rPr lang="en-US" sz="2800" dirty="0" smtClean="0"/>
              <a:t>Forms of Advocacy Enabled </a:t>
            </a:r>
            <a:r>
              <a:rPr lang="en-US" sz="2800" dirty="0"/>
              <a:t>by the </a:t>
            </a:r>
            <a:r>
              <a:rPr lang="en-US" sz="2800" dirty="0" smtClean="0"/>
              <a:t>Fund (N=20)</a:t>
            </a:r>
            <a:endParaRPr lang="en-US" sz="2800" dirty="0"/>
          </a:p>
        </c:rich>
      </c:tx>
      <c:overlay val="0"/>
    </c:title>
    <c:autoTitleDeleted val="0"/>
    <c:view3D>
      <c:rotX val="15"/>
      <c:rotY val="20"/>
      <c:rAngAx val="0"/>
      <c:perspective val="30"/>
    </c:view3D>
    <c:floor>
      <c:thickness val="0"/>
    </c:floor>
    <c:sideWall>
      <c:thickness val="0"/>
    </c:sideWall>
    <c:backWall>
      <c:thickness val="0"/>
    </c:backWall>
    <c:plotArea>
      <c:layout/>
      <c:bar3DChart>
        <c:barDir val="bar"/>
        <c:grouping val="clustered"/>
        <c:varyColors val="0"/>
        <c:ser>
          <c:idx val="0"/>
          <c:order val="0"/>
          <c:invertIfNegative val="0"/>
          <c:dLbls>
            <c:dLbl>
              <c:idx val="0"/>
              <c:layout>
                <c:manualLayout>
                  <c:x val="1.1409380824357E-2"/>
                  <c:y val="2.2253447492297702E-2"/>
                </c:manualLayout>
              </c:layout>
              <c:showLegendKey val="0"/>
              <c:showVal val="1"/>
              <c:showCatName val="0"/>
              <c:showSerName val="0"/>
              <c:showPercent val="0"/>
              <c:showBubbleSize val="0"/>
            </c:dLbl>
            <c:dLbl>
              <c:idx val="1"/>
              <c:layout>
                <c:manualLayout>
                  <c:x val="1.42617260304462E-2"/>
                  <c:y val="1.21382440867078E-2"/>
                </c:manualLayout>
              </c:layout>
              <c:showLegendKey val="0"/>
              <c:showVal val="1"/>
              <c:showCatName val="0"/>
              <c:showSerName val="0"/>
              <c:showPercent val="0"/>
              <c:showBubbleSize val="0"/>
            </c:dLbl>
            <c:dLbl>
              <c:idx val="2"/>
              <c:layout>
                <c:manualLayout>
                  <c:x val="1.28355534274016E-2"/>
                  <c:y val="8.0921627244718904E-3"/>
                </c:manualLayout>
              </c:layout>
              <c:showLegendKey val="0"/>
              <c:showVal val="1"/>
              <c:showCatName val="0"/>
              <c:showSerName val="0"/>
              <c:showPercent val="0"/>
              <c:showBubbleSize val="0"/>
            </c:dLbl>
            <c:dLbl>
              <c:idx val="3"/>
              <c:layout>
                <c:manualLayout>
                  <c:x val="1.2835553427401499E-2"/>
                  <c:y val="4.0460813622359504E-3"/>
                </c:manualLayout>
              </c:layout>
              <c:showLegendKey val="0"/>
              <c:showVal val="1"/>
              <c:showCatName val="0"/>
              <c:showSerName val="0"/>
              <c:showPercent val="0"/>
              <c:showBubbleSize val="0"/>
            </c:dLbl>
            <c:dLbl>
              <c:idx val="4"/>
              <c:layout>
                <c:manualLayout>
                  <c:x val="1.71140712365353E-2"/>
                  <c:y val="4.0460813622359504E-3"/>
                </c:manualLayout>
              </c:layout>
              <c:showLegendKey val="0"/>
              <c:showVal val="1"/>
              <c:showCatName val="0"/>
              <c:showSerName val="0"/>
              <c:showPercent val="0"/>
              <c:showBubbleSize val="0"/>
            </c:dLbl>
            <c:dLbl>
              <c:idx val="5"/>
              <c:layout>
                <c:manualLayout>
                  <c:x val="1.42617260304462E-2"/>
                  <c:y val="4.046081362235909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'Qn 6'!$A$2:$A$7</c:f>
              <c:strCache>
                <c:ptCount val="6"/>
                <c:pt idx="0">
                  <c:v>Advocacy Meetings/Actions / mobilizations/ protests</c:v>
                </c:pt>
                <c:pt idx="1">
                  <c:v>More effective engagement with national, regional and international policy bodies</c:v>
                </c:pt>
                <c:pt idx="2">
                  <c:v>Created new laws, bills, policies</c:v>
                </c:pt>
                <c:pt idx="3">
                  <c:v>Political and legal advocacy</c:v>
                </c:pt>
                <c:pt idx="4">
                  <c:v>Research for advocacy</c:v>
                </c:pt>
                <c:pt idx="5">
                  <c:v>Media-based advocacy</c:v>
                </c:pt>
              </c:strCache>
            </c:strRef>
          </c:cat>
          <c:val>
            <c:numRef>
              <c:f>'Qn 6'!$B$2:$B$7</c:f>
              <c:numCache>
                <c:formatCode>General</c:formatCode>
                <c:ptCount val="6"/>
                <c:pt idx="0">
                  <c:v>14</c:v>
                </c:pt>
                <c:pt idx="1">
                  <c:v>11</c:v>
                </c:pt>
                <c:pt idx="2">
                  <c:v>11</c:v>
                </c:pt>
                <c:pt idx="3">
                  <c:v>9</c:v>
                </c:pt>
                <c:pt idx="4">
                  <c:v>7</c:v>
                </c:pt>
                <c:pt idx="5">
                  <c:v>5</c:v>
                </c:pt>
              </c:numCache>
            </c:numRef>
          </c:val>
        </c:ser>
        <c:dLbls>
          <c:showLegendKey val="0"/>
          <c:showVal val="1"/>
          <c:showCatName val="0"/>
          <c:showSerName val="0"/>
          <c:showPercent val="0"/>
          <c:showBubbleSize val="0"/>
        </c:dLbls>
        <c:gapWidth val="150"/>
        <c:shape val="cylinder"/>
        <c:axId val="142487936"/>
        <c:axId val="142484992"/>
        <c:axId val="0"/>
      </c:bar3DChart>
      <c:valAx>
        <c:axId val="142484992"/>
        <c:scaling>
          <c:orientation val="minMax"/>
        </c:scaling>
        <c:delete val="0"/>
        <c:axPos val="b"/>
        <c:numFmt formatCode="General" sourceLinked="1"/>
        <c:majorTickMark val="out"/>
        <c:minorTickMark val="none"/>
        <c:tickLblPos val="nextTo"/>
        <c:crossAx val="142487936"/>
        <c:crosses val="autoZero"/>
        <c:crossBetween val="between"/>
      </c:valAx>
      <c:catAx>
        <c:axId val="142487936"/>
        <c:scaling>
          <c:orientation val="minMax"/>
        </c:scaling>
        <c:delete val="0"/>
        <c:axPos val="l"/>
        <c:majorTickMark val="out"/>
        <c:minorTickMark val="none"/>
        <c:tickLblPos val="nextTo"/>
        <c:txPr>
          <a:bodyPr/>
          <a:lstStyle/>
          <a:p>
            <a:pPr algn="r">
              <a:defRPr/>
            </a:pPr>
            <a:endParaRPr lang="en-US"/>
          </a:p>
        </c:txPr>
        <c:crossAx val="14248499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46718349665539499"/>
          <c:y val="2.9478458049886601E-2"/>
          <c:w val="0.498216745242268"/>
          <c:h val="0.91304622636456201"/>
        </c:manualLayout>
      </c:layout>
      <c:bar3DChart>
        <c:barDir val="bar"/>
        <c:grouping val="clustered"/>
        <c:varyColors val="0"/>
        <c:ser>
          <c:idx val="0"/>
          <c:order val="0"/>
          <c:tx>
            <c:strRef>
              <c:f>'Qn 8 Charts'!$C$2</c:f>
              <c:strCache>
                <c:ptCount val="1"/>
                <c:pt idx="0">
                  <c:v>No.</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'Qn 8 Charts'!$B$3:$B$7</c:f>
              <c:strCache>
                <c:ptCount val="5"/>
                <c:pt idx="0">
                  <c:v>Other ways in which our capacity was built</c:v>
                </c:pt>
                <c:pt idx="1">
                  <c:v>Enhanced role of younger women activists </c:v>
                </c:pt>
                <c:pt idx="2">
                  <c:v>Increased staff size</c:v>
                </c:pt>
                <c:pt idx="3">
                  <c:v>Strengthened organizational systems</c:v>
                </c:pt>
                <c:pt idx="4">
                  <c:v>Increased our credibility / legitimacy </c:v>
                </c:pt>
              </c:strCache>
            </c:strRef>
          </c:cat>
          <c:val>
            <c:numRef>
              <c:f>'Qn 8 Charts'!$C$3:$C$7</c:f>
              <c:numCache>
                <c:formatCode>General</c:formatCode>
                <c:ptCount val="5"/>
                <c:pt idx="0">
                  <c:v>10</c:v>
                </c:pt>
                <c:pt idx="1">
                  <c:v>14</c:v>
                </c:pt>
                <c:pt idx="2">
                  <c:v>19</c:v>
                </c:pt>
                <c:pt idx="3">
                  <c:v>19</c:v>
                </c:pt>
                <c:pt idx="4">
                  <c:v>20</c:v>
                </c:pt>
              </c:numCache>
            </c:numRef>
          </c:val>
        </c:ser>
        <c:ser>
          <c:idx val="1"/>
          <c:order val="1"/>
          <c:tx>
            <c:strRef>
              <c:f>'Qn 8 Charts'!$D$2</c:f>
              <c:strCache>
                <c:ptCount val="1"/>
                <c:pt idx="0">
                  <c:v>%</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'Qn 8 Charts'!$B$3:$B$7</c:f>
              <c:strCache>
                <c:ptCount val="5"/>
                <c:pt idx="0">
                  <c:v>Other ways in which our capacity was built</c:v>
                </c:pt>
                <c:pt idx="1">
                  <c:v>Enhanced role of younger women activists </c:v>
                </c:pt>
                <c:pt idx="2">
                  <c:v>Increased staff size</c:v>
                </c:pt>
                <c:pt idx="3">
                  <c:v>Strengthened organizational systems</c:v>
                </c:pt>
                <c:pt idx="4">
                  <c:v>Increased our credibility / legitimacy </c:v>
                </c:pt>
              </c:strCache>
            </c:strRef>
          </c:cat>
          <c:val>
            <c:numRef>
              <c:f>'Qn 8 Charts'!$D$3:$D$7</c:f>
              <c:numCache>
                <c:formatCode>0</c:formatCode>
                <c:ptCount val="5"/>
                <c:pt idx="0">
                  <c:v>41.666666666666437</c:v>
                </c:pt>
                <c:pt idx="1">
                  <c:v>58.333333333333343</c:v>
                </c:pt>
                <c:pt idx="2">
                  <c:v>79.166666666666643</c:v>
                </c:pt>
                <c:pt idx="3">
                  <c:v>79.166666666666643</c:v>
                </c:pt>
                <c:pt idx="4">
                  <c:v>83.33333333333313</c:v>
                </c:pt>
              </c:numCache>
            </c:numRef>
          </c:val>
        </c:ser>
        <c:dLbls>
          <c:showLegendKey val="0"/>
          <c:showVal val="1"/>
          <c:showCatName val="0"/>
          <c:showSerName val="0"/>
          <c:showPercent val="0"/>
          <c:showBubbleSize val="0"/>
        </c:dLbls>
        <c:gapWidth val="150"/>
        <c:shape val="box"/>
        <c:axId val="142547968"/>
        <c:axId val="142553856"/>
        <c:axId val="0"/>
      </c:bar3DChart>
      <c:catAx>
        <c:axId val="142547968"/>
        <c:scaling>
          <c:orientation val="minMax"/>
        </c:scaling>
        <c:delete val="0"/>
        <c:axPos val="l"/>
        <c:majorTickMark val="out"/>
        <c:minorTickMark val="none"/>
        <c:tickLblPos val="nextTo"/>
        <c:txPr>
          <a:bodyPr lIns="2">
            <a:spAutoFit/>
          </a:bodyPr>
          <a:lstStyle/>
          <a:p>
            <a:pPr algn="r">
              <a:defRPr sz="2400" b="0"/>
            </a:pPr>
            <a:endParaRPr lang="en-US"/>
          </a:p>
        </c:txPr>
        <c:crossAx val="142553856"/>
        <c:crosses val="autoZero"/>
        <c:auto val="1"/>
        <c:lblAlgn val="ctr"/>
        <c:lblOffset val="100"/>
        <c:noMultiLvlLbl val="0"/>
      </c:catAx>
      <c:valAx>
        <c:axId val="142553856"/>
        <c:scaling>
          <c:orientation val="minMax"/>
        </c:scaling>
        <c:delete val="0"/>
        <c:axPos val="b"/>
        <c:numFmt formatCode="General" sourceLinked="1"/>
        <c:majorTickMark val="out"/>
        <c:minorTickMark val="none"/>
        <c:tickLblPos val="nextTo"/>
        <c:crossAx val="142547968"/>
        <c:crosses val="autoZero"/>
        <c:crossBetween val="between"/>
      </c:valAx>
    </c:plotArea>
    <c:legend>
      <c:legendPos val="r"/>
      <c:layout>
        <c:manualLayout>
          <c:xMode val="edge"/>
          <c:yMode val="edge"/>
          <c:x val="0.80997272480438398"/>
          <c:y val="0.72430178370560805"/>
          <c:w val="7.5826277984844398E-2"/>
          <c:h val="0.123944506936633"/>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45666338582677202"/>
          <c:y val="2.8976670708657701E-2"/>
          <c:w val="0.51545516185476803"/>
          <c:h val="0.91452636833156997"/>
        </c:manualLayout>
      </c:layout>
      <c:bar3DChart>
        <c:barDir val="bar"/>
        <c:grouping val="clustered"/>
        <c:varyColors val="0"/>
        <c:ser>
          <c:idx val="0"/>
          <c:order val="0"/>
          <c:tx>
            <c:strRef>
              <c:f>'Qn 2'!$B$1</c:f>
              <c:strCache>
                <c:ptCount val="1"/>
                <c:pt idx="0">
                  <c:v>No.</c:v>
                </c:pt>
              </c:strCache>
            </c:strRef>
          </c:tx>
          <c:invertIfNegative val="0"/>
          <c:dLbls>
            <c:dLbl>
              <c:idx val="0"/>
              <c:layout>
                <c:manualLayout>
                  <c:x val="7.9365079365079309E-3"/>
                  <c:y val="1.69133192389005E-2"/>
                </c:manualLayout>
              </c:layout>
              <c:showLegendKey val="0"/>
              <c:showVal val="1"/>
              <c:showCatName val="0"/>
              <c:showSerName val="0"/>
              <c:showPercent val="0"/>
              <c:showBubbleSize val="0"/>
            </c:dLbl>
            <c:dLbl>
              <c:idx val="1"/>
              <c:layout>
                <c:manualLayout>
                  <c:x val="9.5238095238095195E-3"/>
                  <c:y val="1.05708245243129E-2"/>
                </c:manualLayout>
              </c:layout>
              <c:showLegendKey val="0"/>
              <c:showVal val="1"/>
              <c:showCatName val="0"/>
              <c:showSerName val="0"/>
              <c:showPercent val="0"/>
              <c:showBubbleSize val="0"/>
            </c:dLbl>
            <c:dLbl>
              <c:idx val="2"/>
              <c:layout>
                <c:manualLayout>
                  <c:x val="9.5238095238095195E-3"/>
                  <c:y val="1.2684989429175401E-2"/>
                </c:manualLayout>
              </c:layout>
              <c:showLegendKey val="0"/>
              <c:showVal val="1"/>
              <c:showCatName val="0"/>
              <c:showSerName val="0"/>
              <c:showPercent val="0"/>
              <c:showBubbleSize val="0"/>
            </c:dLbl>
            <c:dLbl>
              <c:idx val="3"/>
              <c:layout>
                <c:manualLayout>
                  <c:x val="1.11111111111112E-2"/>
                  <c:y val="2.1141649048625798E-3"/>
                </c:manualLayout>
              </c:layout>
              <c:showLegendKey val="0"/>
              <c:showVal val="1"/>
              <c:showCatName val="0"/>
              <c:showSerName val="0"/>
              <c:showPercent val="0"/>
              <c:showBubbleSize val="0"/>
            </c:dLbl>
            <c:dLbl>
              <c:idx val="4"/>
              <c:layout>
                <c:manualLayout>
                  <c:x val="9.5238095238094605E-3"/>
                  <c:y val="-1.93796210862038E-17"/>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'Qn 2'!$A$2:$A$6</c:f>
              <c:strCache>
                <c:ptCount val="5"/>
                <c:pt idx="0">
                  <c:v>Enhanced credibility, helped leverage other grants</c:v>
                </c:pt>
                <c:pt idx="1">
                  <c:v>3 year duration helped achieve more, provided sustainability</c:v>
                </c:pt>
                <c:pt idx="2">
                  <c:v>Flexibility in issues / strategies supported and allowing change along the way. </c:v>
                </c:pt>
                <c:pt idx="3">
                  <c:v>Supported core work and shaped org'l processes</c:v>
                </c:pt>
                <c:pt idx="4">
                  <c:v>Unique (large) scale enabled work expansion / greater outreach</c:v>
                </c:pt>
              </c:strCache>
            </c:strRef>
          </c:cat>
          <c:val>
            <c:numRef>
              <c:f>'Qn 2'!$B$2:$B$6</c:f>
              <c:numCache>
                <c:formatCode>General</c:formatCode>
                <c:ptCount val="5"/>
                <c:pt idx="0">
                  <c:v>9</c:v>
                </c:pt>
                <c:pt idx="1">
                  <c:v>11</c:v>
                </c:pt>
                <c:pt idx="2">
                  <c:v>17</c:v>
                </c:pt>
                <c:pt idx="3">
                  <c:v>18</c:v>
                </c:pt>
                <c:pt idx="4">
                  <c:v>21</c:v>
                </c:pt>
              </c:numCache>
            </c:numRef>
          </c:val>
        </c:ser>
        <c:ser>
          <c:idx val="1"/>
          <c:order val="1"/>
          <c:tx>
            <c:strRef>
              <c:f>'Qn 2'!$C$1</c:f>
              <c:strCache>
                <c:ptCount val="1"/>
                <c:pt idx="0">
                  <c:v>%</c:v>
                </c:pt>
              </c:strCache>
            </c:strRef>
          </c:tx>
          <c:invertIfNegative val="0"/>
          <c:dLbls>
            <c:dLbl>
              <c:idx val="0"/>
              <c:layout>
                <c:manualLayout>
                  <c:x val="7.9365079365078198E-3"/>
                  <c:y val="1.69133192389006E-2"/>
                </c:manualLayout>
              </c:layout>
              <c:showLegendKey val="0"/>
              <c:showVal val="1"/>
              <c:showCatName val="0"/>
              <c:showSerName val="0"/>
              <c:showPercent val="0"/>
              <c:showBubbleSize val="0"/>
            </c:dLbl>
            <c:dLbl>
              <c:idx val="1"/>
              <c:layout>
                <c:manualLayout>
                  <c:x val="1.1111111111111099E-2"/>
                  <c:y val="6.3424947145876596E-3"/>
                </c:manualLayout>
              </c:layout>
              <c:showLegendKey val="0"/>
              <c:showVal val="1"/>
              <c:showCatName val="0"/>
              <c:showSerName val="0"/>
              <c:showPercent val="0"/>
              <c:showBubbleSize val="0"/>
            </c:dLbl>
            <c:dLbl>
              <c:idx val="2"/>
              <c:layout>
                <c:manualLayout>
                  <c:x val="1.58730158730159E-2"/>
                  <c:y val="4.2283298097251596E-3"/>
                </c:manualLayout>
              </c:layout>
              <c:showLegendKey val="0"/>
              <c:showVal val="1"/>
              <c:showCatName val="0"/>
              <c:showSerName val="0"/>
              <c:showPercent val="0"/>
              <c:showBubbleSize val="0"/>
            </c:dLbl>
            <c:dLbl>
              <c:idx val="3"/>
              <c:layout>
                <c:manualLayout>
                  <c:x val="9.5238095238093998E-3"/>
                  <c:y val="2.1141649048625798E-3"/>
                </c:manualLayout>
              </c:layout>
              <c:showLegendKey val="0"/>
              <c:showVal val="1"/>
              <c:showCatName val="0"/>
              <c:showSerName val="0"/>
              <c:showPercent val="0"/>
              <c:showBubbleSize val="0"/>
            </c:dLbl>
            <c:dLbl>
              <c:idx val="4"/>
              <c:layout>
                <c:manualLayout>
                  <c:x val="9.5238095238095195E-3"/>
                  <c:y val="2.1141649048625599E-3"/>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'Qn 2'!$A$2:$A$6</c:f>
              <c:strCache>
                <c:ptCount val="5"/>
                <c:pt idx="0">
                  <c:v>Enhanced credibility, helped leverage other grants</c:v>
                </c:pt>
                <c:pt idx="1">
                  <c:v>3 year duration helped achieve more, provided sustainability</c:v>
                </c:pt>
                <c:pt idx="2">
                  <c:v>Flexibility in issues / strategies supported and allowing change along the way. </c:v>
                </c:pt>
                <c:pt idx="3">
                  <c:v>Supported core work and shaped org'l processes</c:v>
                </c:pt>
                <c:pt idx="4">
                  <c:v>Unique (large) scale enabled work expansion / greater outreach</c:v>
                </c:pt>
              </c:strCache>
            </c:strRef>
          </c:cat>
          <c:val>
            <c:numRef>
              <c:f>'Qn 2'!$C$2:$C$6</c:f>
              <c:numCache>
                <c:formatCode>General</c:formatCode>
                <c:ptCount val="5"/>
                <c:pt idx="0">
                  <c:v>36</c:v>
                </c:pt>
                <c:pt idx="1">
                  <c:v>44</c:v>
                </c:pt>
                <c:pt idx="2">
                  <c:v>68</c:v>
                </c:pt>
                <c:pt idx="3">
                  <c:v>72</c:v>
                </c:pt>
                <c:pt idx="4">
                  <c:v>84</c:v>
                </c:pt>
              </c:numCache>
            </c:numRef>
          </c:val>
        </c:ser>
        <c:dLbls>
          <c:showLegendKey val="0"/>
          <c:showVal val="1"/>
          <c:showCatName val="0"/>
          <c:showSerName val="0"/>
          <c:showPercent val="0"/>
          <c:showBubbleSize val="0"/>
        </c:dLbls>
        <c:gapWidth val="150"/>
        <c:shape val="box"/>
        <c:axId val="142602240"/>
        <c:axId val="142603776"/>
        <c:axId val="0"/>
      </c:bar3DChart>
      <c:catAx>
        <c:axId val="142602240"/>
        <c:scaling>
          <c:orientation val="minMax"/>
        </c:scaling>
        <c:delete val="0"/>
        <c:axPos val="l"/>
        <c:majorTickMark val="out"/>
        <c:minorTickMark val="none"/>
        <c:tickLblPos val="nextTo"/>
        <c:txPr>
          <a:bodyPr/>
          <a:lstStyle/>
          <a:p>
            <a:pPr algn="r">
              <a:defRPr sz="2000"/>
            </a:pPr>
            <a:endParaRPr lang="en-US"/>
          </a:p>
        </c:txPr>
        <c:crossAx val="142603776"/>
        <c:crosses val="autoZero"/>
        <c:auto val="1"/>
        <c:lblAlgn val="ctr"/>
        <c:lblOffset val="100"/>
        <c:noMultiLvlLbl val="0"/>
      </c:catAx>
      <c:valAx>
        <c:axId val="142603776"/>
        <c:scaling>
          <c:orientation val="minMax"/>
        </c:scaling>
        <c:delete val="0"/>
        <c:axPos val="b"/>
        <c:numFmt formatCode="General" sourceLinked="1"/>
        <c:majorTickMark val="out"/>
        <c:minorTickMark val="none"/>
        <c:tickLblPos val="nextTo"/>
        <c:crossAx val="142602240"/>
        <c:crosses val="autoZero"/>
        <c:crossBetween val="between"/>
      </c:valAx>
    </c:plotArea>
    <c:legend>
      <c:legendPos val="r"/>
      <c:layout>
        <c:manualLayout>
          <c:xMode val="edge"/>
          <c:yMode val="edge"/>
          <c:x val="0.85378980752405997"/>
          <c:y val="0.61661928167115398"/>
          <c:w val="9.9011373578302697E-2"/>
          <c:h val="0.22552478528431699"/>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'Qn 9'!$C$32</c:f>
              <c:strCache>
                <c:ptCount val="1"/>
                <c:pt idx="0">
                  <c:v>No.</c:v>
                </c:pt>
              </c:strCache>
            </c:strRef>
          </c:tx>
          <c:invertIfNegative val="0"/>
          <c:dLbls>
            <c:dLbl>
              <c:idx val="0"/>
              <c:layout>
                <c:manualLayout>
                  <c:x val="1.1250965634058301E-2"/>
                  <c:y val="-1.68210757138756E-16"/>
                </c:manualLayout>
              </c:layout>
              <c:showLegendKey val="0"/>
              <c:showVal val="1"/>
              <c:showCatName val="0"/>
              <c:showSerName val="0"/>
              <c:showPercent val="0"/>
              <c:showBubbleSize val="0"/>
            </c:dLbl>
            <c:dLbl>
              <c:idx val="1"/>
              <c:layout>
                <c:manualLayout>
                  <c:x val="8.4382242255436595E-3"/>
                  <c:y val="0"/>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'Qn 9'!$B$33:$B$36</c:f>
              <c:strCache>
                <c:ptCount val="4"/>
                <c:pt idx="0">
                  <c:v>Perceivable shifts in cultural norms and practices</c:v>
                </c:pt>
                <c:pt idx="1">
                  <c:v>Perceivable shifts in individual access to resources &amp; rights</c:v>
                </c:pt>
                <c:pt idx="2">
                  <c:v>Perceivable shifts in laws, policies &amp; resource allocations</c:v>
                </c:pt>
                <c:pt idx="3">
                  <c:v>Perceivable shifts in consciousness / self-esteem</c:v>
                </c:pt>
              </c:strCache>
            </c:strRef>
          </c:cat>
          <c:val>
            <c:numRef>
              <c:f>'Qn 9'!$C$33:$C$36</c:f>
              <c:numCache>
                <c:formatCode>General</c:formatCode>
                <c:ptCount val="4"/>
                <c:pt idx="0">
                  <c:v>21</c:v>
                </c:pt>
                <c:pt idx="1">
                  <c:v>21</c:v>
                </c:pt>
                <c:pt idx="2">
                  <c:v>22</c:v>
                </c:pt>
                <c:pt idx="3">
                  <c:v>23</c:v>
                </c:pt>
              </c:numCache>
            </c:numRef>
          </c:val>
        </c:ser>
        <c:ser>
          <c:idx val="1"/>
          <c:order val="1"/>
          <c:tx>
            <c:strRef>
              <c:f>'Qn 9'!$D$32</c:f>
              <c:strCache>
                <c:ptCount val="1"/>
                <c:pt idx="0">
                  <c:v>%</c:v>
                </c:pt>
              </c:strCache>
            </c:strRef>
          </c:tx>
          <c:invertIfNegative val="0"/>
          <c:dLbls>
            <c:dLbl>
              <c:idx val="0"/>
              <c:layout>
                <c:manualLayout>
                  <c:x val="1.1250965634058399E-2"/>
                  <c:y val="-8.4105378569378999E-17"/>
                </c:manualLayout>
              </c:layout>
              <c:showLegendKey val="0"/>
              <c:showVal val="1"/>
              <c:showCatName val="0"/>
              <c:showSerName val="0"/>
              <c:showPercent val="0"/>
              <c:showBubbleSize val="0"/>
            </c:dLbl>
            <c:dLbl>
              <c:idx val="1"/>
              <c:layout>
                <c:manualLayout>
                  <c:x val="1.54700777468301E-2"/>
                  <c:y val="2.2938095498696801E-3"/>
                </c:manualLayout>
              </c:layout>
              <c:showLegendKey val="0"/>
              <c:showVal val="1"/>
              <c:showCatName val="0"/>
              <c:showSerName val="0"/>
              <c:showPercent val="0"/>
              <c:showBubbleSize val="0"/>
            </c:dLbl>
            <c:dLbl>
              <c:idx val="2"/>
              <c:layout>
                <c:manualLayout>
                  <c:x val="1.2657336338315501E-2"/>
                  <c:y val="-4.5876190997393498E-3"/>
                </c:manualLayout>
              </c:layout>
              <c:showLegendKey val="0"/>
              <c:showVal val="1"/>
              <c:showCatName val="0"/>
              <c:showSerName val="0"/>
              <c:showPercent val="0"/>
              <c:showBubbleSize val="0"/>
            </c:dLbl>
            <c:dLbl>
              <c:idx val="3"/>
              <c:layout>
                <c:manualLayout>
                  <c:x val="1.2657336338315501E-2"/>
                  <c:y val="0"/>
                </c:manualLayout>
              </c:layout>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'Qn 9'!$B$33:$B$36</c:f>
              <c:strCache>
                <c:ptCount val="4"/>
                <c:pt idx="0">
                  <c:v>Perceivable shifts in cultural norms and practices</c:v>
                </c:pt>
                <c:pt idx="1">
                  <c:v>Perceivable shifts in individual access to resources &amp; rights</c:v>
                </c:pt>
                <c:pt idx="2">
                  <c:v>Perceivable shifts in laws, policies &amp; resource allocations</c:v>
                </c:pt>
                <c:pt idx="3">
                  <c:v>Perceivable shifts in consciousness / self-esteem</c:v>
                </c:pt>
              </c:strCache>
            </c:strRef>
          </c:cat>
          <c:val>
            <c:numRef>
              <c:f>'Qn 9'!$D$33:$D$36</c:f>
              <c:numCache>
                <c:formatCode>General</c:formatCode>
                <c:ptCount val="4"/>
                <c:pt idx="0">
                  <c:v>84</c:v>
                </c:pt>
                <c:pt idx="1">
                  <c:v>84</c:v>
                </c:pt>
                <c:pt idx="2">
                  <c:v>88</c:v>
                </c:pt>
                <c:pt idx="3">
                  <c:v>92</c:v>
                </c:pt>
              </c:numCache>
            </c:numRef>
          </c:val>
        </c:ser>
        <c:dLbls>
          <c:showLegendKey val="0"/>
          <c:showVal val="0"/>
          <c:showCatName val="0"/>
          <c:showSerName val="0"/>
          <c:showPercent val="0"/>
          <c:showBubbleSize val="0"/>
        </c:dLbls>
        <c:gapWidth val="150"/>
        <c:shape val="cylinder"/>
        <c:axId val="143008512"/>
        <c:axId val="143010048"/>
        <c:axId val="0"/>
      </c:bar3DChart>
      <c:catAx>
        <c:axId val="143008512"/>
        <c:scaling>
          <c:orientation val="minMax"/>
        </c:scaling>
        <c:delete val="0"/>
        <c:axPos val="l"/>
        <c:majorTickMark val="out"/>
        <c:minorTickMark val="none"/>
        <c:tickLblPos val="nextTo"/>
        <c:txPr>
          <a:bodyPr/>
          <a:lstStyle/>
          <a:p>
            <a:pPr algn="r">
              <a:defRPr sz="2000"/>
            </a:pPr>
            <a:endParaRPr lang="en-US"/>
          </a:p>
        </c:txPr>
        <c:crossAx val="143010048"/>
        <c:crosses val="autoZero"/>
        <c:auto val="1"/>
        <c:lblAlgn val="ctr"/>
        <c:lblOffset val="100"/>
        <c:noMultiLvlLbl val="0"/>
      </c:catAx>
      <c:valAx>
        <c:axId val="143010048"/>
        <c:scaling>
          <c:orientation val="minMax"/>
        </c:scaling>
        <c:delete val="0"/>
        <c:axPos val="b"/>
        <c:numFmt formatCode="General" sourceLinked="1"/>
        <c:majorTickMark val="out"/>
        <c:minorTickMark val="none"/>
        <c:tickLblPos val="nextTo"/>
        <c:crossAx val="143008512"/>
        <c:crosses val="autoZero"/>
        <c:crossBetween val="between"/>
      </c:valAx>
    </c:plotArea>
    <c:legend>
      <c:legendPos val="r"/>
      <c:layout>
        <c:manualLayout>
          <c:xMode val="edge"/>
          <c:yMode val="edge"/>
          <c:x val="0.91669025382887204"/>
          <c:y val="0.65349496201758395"/>
          <c:w val="5.9401444198754101E-2"/>
          <c:h val="0.2343489491191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3.4894310425379202E-2"/>
          <c:y val="1.3824884792626699E-2"/>
          <c:w val="0.96003596085207699"/>
          <c:h val="0.82529389289688604"/>
        </c:manualLayout>
      </c:layout>
      <c:bar3DChart>
        <c:barDir val="col"/>
        <c:grouping val="standard"/>
        <c:varyColors val="0"/>
        <c:ser>
          <c:idx val="0"/>
          <c:order val="0"/>
          <c:tx>
            <c:strRef>
              <c:f>'Qn 8 Charts'!$C$8</c:f>
              <c:strCache>
                <c:ptCount val="1"/>
                <c:pt idx="0">
                  <c:v>No.</c:v>
                </c:pt>
              </c:strCache>
            </c:strRef>
          </c:tx>
          <c:invertIfNegative val="0"/>
          <c:dLbls>
            <c:dLbl>
              <c:idx val="1"/>
              <c:layout>
                <c:manualLayout>
                  <c:x val="2.8943560057887101E-3"/>
                  <c:y val="7.3732718894009203E-2"/>
                </c:manualLayout>
              </c:layout>
              <c:showLegendKey val="0"/>
              <c:showVal val="1"/>
              <c:showCatName val="0"/>
              <c:showSerName val="0"/>
              <c:showPercent val="0"/>
              <c:showBubbleSize val="0"/>
            </c:dLbl>
            <c:dLbl>
              <c:idx val="2"/>
              <c:layout>
                <c:manualLayout>
                  <c:x val="0"/>
                  <c:y val="7.6036866359446995E-2"/>
                </c:manualLayout>
              </c:layout>
              <c:showLegendKey val="0"/>
              <c:showVal val="1"/>
              <c:showCatName val="0"/>
              <c:showSerName val="0"/>
              <c:showPercent val="0"/>
              <c:showBubbleSize val="0"/>
            </c:dLbl>
            <c:dLbl>
              <c:idx val="3"/>
              <c:layout>
                <c:manualLayout>
                  <c:x val="2.8943560057887101E-3"/>
                  <c:y val="8.5253456221198107E-2"/>
                </c:manualLayout>
              </c:layout>
              <c:showLegendKey val="0"/>
              <c:showVal val="1"/>
              <c:showCatName val="0"/>
              <c:showSerName val="0"/>
              <c:showPercent val="0"/>
              <c:showBubbleSize val="0"/>
            </c:dLbl>
            <c:dLbl>
              <c:idx val="4"/>
              <c:layout>
                <c:manualLayout>
                  <c:x val="1.4471780028942501E-3"/>
                  <c:y val="8.5253456221198107E-2"/>
                </c:manualLayout>
              </c:layout>
              <c:showLegendKey val="0"/>
              <c:showVal val="1"/>
              <c:showCatName val="0"/>
              <c:showSerName val="0"/>
              <c:showPercent val="0"/>
              <c:showBubbleSize val="0"/>
            </c:dLbl>
            <c:txPr>
              <a:bodyPr/>
              <a:lstStyle/>
              <a:p>
                <a:pPr>
                  <a:defRPr sz="1800" b="1">
                    <a:solidFill>
                      <a:srgbClr val="FFFFFF"/>
                    </a:solidFill>
                  </a:defRPr>
                </a:pPr>
                <a:endParaRPr lang="en-US"/>
              </a:p>
            </c:txPr>
            <c:showLegendKey val="0"/>
            <c:showVal val="1"/>
            <c:showCatName val="0"/>
            <c:showSerName val="0"/>
            <c:showPercent val="0"/>
            <c:showBubbleSize val="0"/>
            <c:showLeaderLines val="0"/>
          </c:dLbls>
          <c:cat>
            <c:strRef>
              <c:f>'Qn 8 Charts'!$B$9:$B$13</c:f>
              <c:strCache>
                <c:ptCount val="5"/>
                <c:pt idx="0">
                  <c:v>Others (specify):</c:v>
                </c:pt>
                <c:pt idx="1">
                  <c:v>Policy makers / government officials</c:v>
                </c:pt>
                <c:pt idx="2">
                  <c:v>Other NGOs / civil society organizations</c:v>
                </c:pt>
                <c:pt idx="3">
                  <c:v> Other donors</c:v>
                </c:pt>
                <c:pt idx="4">
                  <c:v>Other women’s organizations / movements </c:v>
                </c:pt>
              </c:strCache>
            </c:strRef>
          </c:cat>
          <c:val>
            <c:numRef>
              <c:f>'Qn 8 Charts'!$C$9:$C$13</c:f>
              <c:numCache>
                <c:formatCode>General</c:formatCode>
                <c:ptCount val="5"/>
                <c:pt idx="0">
                  <c:v>2</c:v>
                </c:pt>
                <c:pt idx="1">
                  <c:v>16</c:v>
                </c:pt>
                <c:pt idx="2">
                  <c:v>17</c:v>
                </c:pt>
                <c:pt idx="3">
                  <c:v>20</c:v>
                </c:pt>
                <c:pt idx="4">
                  <c:v>20</c:v>
                </c:pt>
              </c:numCache>
            </c:numRef>
          </c:val>
        </c:ser>
        <c:ser>
          <c:idx val="1"/>
          <c:order val="1"/>
          <c:tx>
            <c:strRef>
              <c:f>'Qn 8 Charts'!$D$8</c:f>
              <c:strCache>
                <c:ptCount val="1"/>
                <c:pt idx="0">
                  <c:v>%</c:v>
                </c:pt>
              </c:strCache>
            </c:strRef>
          </c:tx>
          <c:invertIfNegative val="0"/>
          <c:dLbls>
            <c:dLbl>
              <c:idx val="0"/>
              <c:spPr/>
              <c:txPr>
                <a:bodyPr/>
                <a:lstStyle/>
                <a:p>
                  <a:pPr>
                    <a:defRPr sz="1800" b="1">
                      <a:solidFill>
                        <a:srgbClr val="FFFFFF"/>
                      </a:solidFill>
                    </a:defRPr>
                  </a:pPr>
                  <a:endParaRPr lang="en-US"/>
                </a:p>
              </c:txPr>
              <c:showLegendKey val="0"/>
              <c:showVal val="1"/>
              <c:showCatName val="0"/>
              <c:showSerName val="0"/>
              <c:showPercent val="0"/>
              <c:showBubbleSize val="0"/>
            </c:dLbl>
            <c:dLbl>
              <c:idx val="1"/>
              <c:layout>
                <c:manualLayout>
                  <c:x val="-5.3062580456002899E-17"/>
                  <c:y val="8.5253456221198107E-2"/>
                </c:manualLayout>
              </c:layout>
              <c:showLegendKey val="0"/>
              <c:showVal val="1"/>
              <c:showCatName val="0"/>
              <c:showSerName val="0"/>
              <c:showPercent val="0"/>
              <c:showBubbleSize val="0"/>
            </c:dLbl>
            <c:dLbl>
              <c:idx val="2"/>
              <c:layout>
                <c:manualLayout>
                  <c:x val="5.7887120115774201E-3"/>
                  <c:y val="7.1428571428571397E-2"/>
                </c:manualLayout>
              </c:layout>
              <c:showLegendKey val="0"/>
              <c:showVal val="1"/>
              <c:showCatName val="0"/>
              <c:showSerName val="0"/>
              <c:showPercent val="0"/>
              <c:showBubbleSize val="0"/>
            </c:dLbl>
            <c:dLbl>
              <c:idx val="3"/>
              <c:layout>
                <c:manualLayout>
                  <c:x val="1.44717800289436E-3"/>
                  <c:y val="7.6036866359446995E-2"/>
                </c:manualLayout>
              </c:layout>
              <c:showLegendKey val="0"/>
              <c:showVal val="1"/>
              <c:showCatName val="0"/>
              <c:showSerName val="0"/>
              <c:showPercent val="0"/>
              <c:showBubbleSize val="0"/>
            </c:dLbl>
            <c:dLbl>
              <c:idx val="4"/>
              <c:layout>
                <c:manualLayout>
                  <c:x val="7.2358900144717797E-3"/>
                  <c:y val="8.2949308755760301E-2"/>
                </c:manualLayout>
              </c:layout>
              <c:showLegendKey val="0"/>
              <c:showVal val="1"/>
              <c:showCatName val="0"/>
              <c:showSerName val="0"/>
              <c:showPercent val="0"/>
              <c:showBubbleSize val="0"/>
            </c:dLbl>
            <c:txPr>
              <a:bodyPr/>
              <a:lstStyle/>
              <a:p>
                <a:pPr>
                  <a:defRPr sz="1800" b="1">
                    <a:solidFill>
                      <a:schemeClr val="bg1"/>
                    </a:solidFill>
                  </a:defRPr>
                </a:pPr>
                <a:endParaRPr lang="en-US"/>
              </a:p>
            </c:txPr>
            <c:showLegendKey val="0"/>
            <c:showVal val="1"/>
            <c:showCatName val="0"/>
            <c:showSerName val="0"/>
            <c:showPercent val="0"/>
            <c:showBubbleSize val="0"/>
            <c:showLeaderLines val="0"/>
          </c:dLbls>
          <c:cat>
            <c:strRef>
              <c:f>'Qn 8 Charts'!$B$9:$B$13</c:f>
              <c:strCache>
                <c:ptCount val="5"/>
                <c:pt idx="0">
                  <c:v>Others (specify):</c:v>
                </c:pt>
                <c:pt idx="1">
                  <c:v>Policy makers / government officials</c:v>
                </c:pt>
                <c:pt idx="2">
                  <c:v>Other NGOs / civil society organizations</c:v>
                </c:pt>
                <c:pt idx="3">
                  <c:v> Other donors</c:v>
                </c:pt>
                <c:pt idx="4">
                  <c:v>Other women’s organizations / movements </c:v>
                </c:pt>
              </c:strCache>
            </c:strRef>
          </c:cat>
          <c:val>
            <c:numRef>
              <c:f>'Qn 8 Charts'!$D$9:$D$13</c:f>
              <c:numCache>
                <c:formatCode>0</c:formatCode>
                <c:ptCount val="5"/>
                <c:pt idx="0">
                  <c:v>8.3333333333333321</c:v>
                </c:pt>
                <c:pt idx="1">
                  <c:v>66.666666666666643</c:v>
                </c:pt>
                <c:pt idx="2">
                  <c:v>70.833333333333101</c:v>
                </c:pt>
                <c:pt idx="3">
                  <c:v>83.333333333333101</c:v>
                </c:pt>
                <c:pt idx="4">
                  <c:v>83.333333333333101</c:v>
                </c:pt>
              </c:numCache>
            </c:numRef>
          </c:val>
        </c:ser>
        <c:dLbls>
          <c:showLegendKey val="0"/>
          <c:showVal val="0"/>
          <c:showCatName val="0"/>
          <c:showSerName val="0"/>
          <c:showPercent val="0"/>
          <c:showBubbleSize val="0"/>
        </c:dLbls>
        <c:gapWidth val="150"/>
        <c:shape val="box"/>
        <c:axId val="143050624"/>
        <c:axId val="143052160"/>
        <c:axId val="142595392"/>
      </c:bar3DChart>
      <c:catAx>
        <c:axId val="143050624"/>
        <c:scaling>
          <c:orientation val="minMax"/>
        </c:scaling>
        <c:delete val="0"/>
        <c:axPos val="b"/>
        <c:majorTickMark val="out"/>
        <c:minorTickMark val="none"/>
        <c:tickLblPos val="nextTo"/>
        <c:txPr>
          <a:bodyPr/>
          <a:lstStyle/>
          <a:p>
            <a:pPr>
              <a:defRPr sz="1600" b="1"/>
            </a:pPr>
            <a:endParaRPr lang="en-US"/>
          </a:p>
        </c:txPr>
        <c:crossAx val="143052160"/>
        <c:crosses val="autoZero"/>
        <c:auto val="1"/>
        <c:lblAlgn val="ctr"/>
        <c:lblOffset val="100"/>
        <c:noMultiLvlLbl val="0"/>
      </c:catAx>
      <c:valAx>
        <c:axId val="143052160"/>
        <c:scaling>
          <c:orientation val="minMax"/>
        </c:scaling>
        <c:delete val="0"/>
        <c:axPos val="l"/>
        <c:numFmt formatCode="General" sourceLinked="1"/>
        <c:majorTickMark val="out"/>
        <c:minorTickMark val="none"/>
        <c:tickLblPos val="nextTo"/>
        <c:crossAx val="143050624"/>
        <c:crosses val="autoZero"/>
        <c:crossBetween val="between"/>
      </c:valAx>
      <c:serAx>
        <c:axId val="142595392"/>
        <c:scaling>
          <c:orientation val="minMax"/>
        </c:scaling>
        <c:delete val="1"/>
        <c:axPos val="b"/>
        <c:majorTickMark val="out"/>
        <c:minorTickMark val="none"/>
        <c:tickLblPos val="nextTo"/>
        <c:crossAx val="143052160"/>
        <c:crosses val="autoZero"/>
      </c:serAx>
    </c:plotArea>
    <c:legend>
      <c:legendPos val="r"/>
      <c:layout>
        <c:manualLayout>
          <c:xMode val="edge"/>
          <c:yMode val="edge"/>
          <c:x val="0.12990245792358401"/>
          <c:y val="0.17492416270546801"/>
          <c:w val="7.8305776177398895E-2"/>
          <c:h val="0.137075365579303"/>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6388888888888899E-2"/>
          <c:y val="9.0720554471475798E-2"/>
          <c:w val="0.95833333333333304"/>
          <c:h val="0.90927944552852402"/>
        </c:manualLayout>
      </c:layout>
      <c:pie3DChart>
        <c:varyColors val="1"/>
        <c:ser>
          <c:idx val="0"/>
          <c:order val="0"/>
          <c:explosion val="25"/>
          <c:dLbls>
            <c:dLbl>
              <c:idx val="5"/>
              <c:layout>
                <c:manualLayout>
                  <c:x val="4.4125820209973701E-2"/>
                  <c:y val="2.3695311873217001E-3"/>
                </c:manualLayout>
              </c:layout>
              <c:showLegendKey val="0"/>
              <c:showVal val="0"/>
              <c:showCatName val="1"/>
              <c:showSerName val="0"/>
              <c:showPercent val="1"/>
              <c:showBubbleSize val="0"/>
            </c:dLbl>
            <c:txPr>
              <a:bodyPr/>
              <a:lstStyle/>
              <a:p>
                <a:pPr>
                  <a:defRPr sz="1800" b="1" i="0"/>
                </a:pPr>
                <a:endParaRPr lang="en-US"/>
              </a:p>
            </c:txPr>
            <c:showLegendKey val="0"/>
            <c:showVal val="0"/>
            <c:showCatName val="1"/>
            <c:showSerName val="0"/>
            <c:showPercent val="1"/>
            <c:showBubbleSize val="0"/>
            <c:showLeaderLines val="1"/>
          </c:dLbls>
          <c:cat>
            <c:strRef>
              <c:f>Sheet1!$A$2:$A$7</c:f>
              <c:strCache>
                <c:ptCount val="6"/>
                <c:pt idx="0">
                  <c:v>Women's Funds / Community Funds</c:v>
                </c:pt>
                <c:pt idx="1">
                  <c:v>VAW / GBV / Women's Human Rights</c:v>
                </c:pt>
                <c:pt idx="2">
                  <c:v>Justice and Legal Rights</c:v>
                </c:pt>
                <c:pt idx="3">
                  <c:v>Media and communications </c:v>
                </c:pt>
                <c:pt idx="4">
                  <c:v>Movement building / Movement support organizations </c:v>
                </c:pt>
                <c:pt idx="5">
                  <c:v>Women's political participation and leadership </c:v>
                </c:pt>
              </c:strCache>
            </c:strRef>
          </c:cat>
          <c:val>
            <c:numRef>
              <c:f>Sheet1!$B$2:$B$7</c:f>
              <c:numCache>
                <c:formatCode>General</c:formatCode>
                <c:ptCount val="6"/>
                <c:pt idx="0">
                  <c:v>5</c:v>
                </c:pt>
                <c:pt idx="1">
                  <c:v>5</c:v>
                </c:pt>
                <c:pt idx="2">
                  <c:v>4</c:v>
                </c:pt>
                <c:pt idx="3">
                  <c:v>2</c:v>
                </c:pt>
                <c:pt idx="4">
                  <c:v>5</c:v>
                </c:pt>
                <c:pt idx="5">
                  <c:v>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lgn="r">
              <a:defRPr sz="2800"/>
            </a:pPr>
            <a:r>
              <a:rPr lang="en-US" sz="2800" dirty="0"/>
              <a:t>Where the work </a:t>
            </a:r>
          </a:p>
          <a:p>
            <a:pPr algn="r">
              <a:defRPr sz="2800"/>
            </a:pPr>
            <a:r>
              <a:rPr lang="en-US" sz="2800" dirty="0"/>
              <a:t>was done </a:t>
            </a:r>
            <a:r>
              <a:rPr lang="en-US" sz="2800" dirty="0" smtClean="0"/>
              <a:t>: </a:t>
            </a:r>
            <a:endParaRPr lang="en-US" sz="2800" dirty="0"/>
          </a:p>
          <a:p>
            <a:pPr algn="r">
              <a:defRPr sz="2800"/>
            </a:pPr>
            <a:r>
              <a:rPr lang="en-US" sz="2800" dirty="0"/>
              <a:t>the regional spread</a:t>
            </a:r>
          </a:p>
          <a:p>
            <a:pPr algn="r">
              <a:defRPr sz="2800"/>
            </a:pPr>
            <a:r>
              <a:rPr lang="en-US" sz="2800" dirty="0"/>
              <a:t>(N=163)</a:t>
            </a:r>
          </a:p>
        </c:rich>
      </c:tx>
      <c:layout>
        <c:manualLayout>
          <c:xMode val="edge"/>
          <c:yMode val="edge"/>
          <c:x val="0.66672364391951"/>
          <c:y val="0.5920612423447070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33658147419072598"/>
          <c:y val="9.6992813528246607E-3"/>
          <c:w val="0.63894630358705196"/>
          <c:h val="0.94189893103278899"/>
        </c:manualLayout>
      </c:layout>
      <c:bar3DChart>
        <c:barDir val="bar"/>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'Reg''l Distrn'!$A$31:$A$45</c:f>
              <c:strCache>
                <c:ptCount val="15"/>
                <c:pt idx="0">
                  <c:v>North America</c:v>
                </c:pt>
                <c:pt idx="1">
                  <c:v>East Asia</c:v>
                </c:pt>
                <c:pt idx="2">
                  <c:v>Central &amp; Equatorial Africa</c:v>
                </c:pt>
                <c:pt idx="3">
                  <c:v>South Asia</c:v>
                </c:pt>
                <c:pt idx="4">
                  <c:v>East africa </c:v>
                </c:pt>
                <c:pt idx="5">
                  <c:v>Caucasus &amp; Central Asia</c:v>
                </c:pt>
                <c:pt idx="6">
                  <c:v>Caribbean</c:v>
                </c:pt>
                <c:pt idx="7">
                  <c:v>South East Asia</c:v>
                </c:pt>
                <c:pt idx="8">
                  <c:v>Southern Africa</c:v>
                </c:pt>
                <c:pt idx="9">
                  <c:v>Australia &amp; Pacific</c:v>
                </c:pt>
                <c:pt idx="10">
                  <c:v>West Africa</c:v>
                </c:pt>
                <c:pt idx="11">
                  <c:v>Western Europe &amp; Scandinavia</c:v>
                </c:pt>
                <c:pt idx="12">
                  <c:v>Eastern &amp; Central Europe </c:v>
                </c:pt>
                <c:pt idx="13">
                  <c:v>Middle East &amp; North Africa</c:v>
                </c:pt>
                <c:pt idx="14">
                  <c:v>Latin America</c:v>
                </c:pt>
              </c:strCache>
            </c:strRef>
          </c:cat>
          <c:val>
            <c:numRef>
              <c:f>'Reg''l Distrn'!$B$31:$B$45</c:f>
              <c:numCache>
                <c:formatCode>General</c:formatCode>
                <c:ptCount val="15"/>
                <c:pt idx="0">
                  <c:v>2</c:v>
                </c:pt>
                <c:pt idx="1">
                  <c:v>4</c:v>
                </c:pt>
                <c:pt idx="2">
                  <c:v>6</c:v>
                </c:pt>
                <c:pt idx="3">
                  <c:v>7</c:v>
                </c:pt>
                <c:pt idx="4">
                  <c:v>8</c:v>
                </c:pt>
                <c:pt idx="5">
                  <c:v>8</c:v>
                </c:pt>
                <c:pt idx="6">
                  <c:v>9</c:v>
                </c:pt>
                <c:pt idx="7">
                  <c:v>9</c:v>
                </c:pt>
                <c:pt idx="8">
                  <c:v>10</c:v>
                </c:pt>
                <c:pt idx="9">
                  <c:v>10</c:v>
                </c:pt>
                <c:pt idx="10">
                  <c:v>14</c:v>
                </c:pt>
                <c:pt idx="11">
                  <c:v>17</c:v>
                </c:pt>
                <c:pt idx="12">
                  <c:v>19</c:v>
                </c:pt>
                <c:pt idx="13">
                  <c:v>20</c:v>
                </c:pt>
                <c:pt idx="14">
                  <c:v>20</c:v>
                </c:pt>
              </c:numCache>
            </c:numRef>
          </c:val>
        </c:ser>
        <c:dLbls>
          <c:showLegendKey val="0"/>
          <c:showVal val="0"/>
          <c:showCatName val="0"/>
          <c:showSerName val="0"/>
          <c:showPercent val="0"/>
          <c:showBubbleSize val="0"/>
        </c:dLbls>
        <c:gapWidth val="150"/>
        <c:shape val="cylinder"/>
        <c:axId val="142293632"/>
        <c:axId val="142295424"/>
        <c:axId val="0"/>
      </c:bar3DChart>
      <c:catAx>
        <c:axId val="142293632"/>
        <c:scaling>
          <c:orientation val="minMax"/>
        </c:scaling>
        <c:delete val="0"/>
        <c:axPos val="l"/>
        <c:majorTickMark val="out"/>
        <c:minorTickMark val="none"/>
        <c:tickLblPos val="nextTo"/>
        <c:txPr>
          <a:bodyPr/>
          <a:lstStyle/>
          <a:p>
            <a:pPr>
              <a:defRPr sz="2000"/>
            </a:pPr>
            <a:endParaRPr lang="en-US"/>
          </a:p>
        </c:txPr>
        <c:crossAx val="142295424"/>
        <c:crosses val="autoZero"/>
        <c:auto val="1"/>
        <c:lblAlgn val="ctr"/>
        <c:lblOffset val="100"/>
        <c:noMultiLvlLbl val="0"/>
      </c:catAx>
      <c:valAx>
        <c:axId val="142295424"/>
        <c:scaling>
          <c:orientation val="minMax"/>
        </c:scaling>
        <c:delete val="0"/>
        <c:axPos val="b"/>
        <c:numFmt formatCode="General" sourceLinked="1"/>
        <c:majorTickMark val="out"/>
        <c:minorTickMark val="none"/>
        <c:tickLblPos val="nextTo"/>
        <c:crossAx val="1422936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3.7122304546787603E-2"/>
          <c:y val="0.108442330558858"/>
          <c:w val="0.93283248764670401"/>
          <c:h val="0.634356175157059"/>
        </c:manualLayout>
      </c:layout>
      <c:bar3DChart>
        <c:barDir val="col"/>
        <c:grouping val="clustered"/>
        <c:varyColors val="0"/>
        <c:ser>
          <c:idx val="0"/>
          <c:order val="0"/>
          <c:tx>
            <c:strRef>
              <c:f>'Qn 3 charts'!$C$1</c:f>
              <c:strCache>
                <c:ptCount val="1"/>
                <c:pt idx="0">
                  <c:v>No.</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'Qn 3 charts'!$B$2:$B$6</c:f>
              <c:strCache>
                <c:ptCount val="5"/>
                <c:pt idx="0">
                  <c:v>Reached a larger number of women / women’s organizations </c:v>
                </c:pt>
                <c:pt idx="1">
                  <c:v>Increased geographic coverage</c:v>
                </c:pt>
                <c:pt idx="2">
                  <c:v>Strengthened women's leadership </c:v>
                </c:pt>
                <c:pt idx="3">
                  <c:v>Launched new programs / strategies</c:v>
                </c:pt>
                <c:pt idx="4">
                  <c:v>United women / built new collective power</c:v>
                </c:pt>
              </c:strCache>
            </c:strRef>
          </c:cat>
          <c:val>
            <c:numRef>
              <c:f>'Qn 3 charts'!$C$2:$C$6</c:f>
              <c:numCache>
                <c:formatCode>General</c:formatCode>
                <c:ptCount val="5"/>
                <c:pt idx="0">
                  <c:v>22</c:v>
                </c:pt>
                <c:pt idx="1">
                  <c:v>22</c:v>
                </c:pt>
                <c:pt idx="2">
                  <c:v>22</c:v>
                </c:pt>
                <c:pt idx="3">
                  <c:v>22</c:v>
                </c:pt>
                <c:pt idx="4">
                  <c:v>22</c:v>
                </c:pt>
              </c:numCache>
            </c:numRef>
          </c:val>
        </c:ser>
        <c:ser>
          <c:idx val="1"/>
          <c:order val="1"/>
          <c:tx>
            <c:strRef>
              <c:f>'Qn 3 charts'!$D$1</c:f>
              <c:strCache>
                <c:ptCount val="1"/>
                <c:pt idx="0">
                  <c:v>%</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'Qn 3 charts'!$B$2:$B$6</c:f>
              <c:strCache>
                <c:ptCount val="5"/>
                <c:pt idx="0">
                  <c:v>Reached a larger number of women / women’s organizations </c:v>
                </c:pt>
                <c:pt idx="1">
                  <c:v>Increased geographic coverage</c:v>
                </c:pt>
                <c:pt idx="2">
                  <c:v>Strengthened women's leadership </c:v>
                </c:pt>
                <c:pt idx="3">
                  <c:v>Launched new programs / strategies</c:v>
                </c:pt>
                <c:pt idx="4">
                  <c:v>United women / built new collective power</c:v>
                </c:pt>
              </c:strCache>
            </c:strRef>
          </c:cat>
          <c:val>
            <c:numRef>
              <c:f>'Qn 3 charts'!$D$2:$D$6</c:f>
              <c:numCache>
                <c:formatCode>0</c:formatCode>
                <c:ptCount val="5"/>
                <c:pt idx="0">
                  <c:v>91.666666666666643</c:v>
                </c:pt>
                <c:pt idx="1">
                  <c:v>91.666666666666643</c:v>
                </c:pt>
                <c:pt idx="2">
                  <c:v>91.666666666666643</c:v>
                </c:pt>
                <c:pt idx="3">
                  <c:v>91.666666666666643</c:v>
                </c:pt>
                <c:pt idx="4">
                  <c:v>91.666666666666643</c:v>
                </c:pt>
              </c:numCache>
            </c:numRef>
          </c:val>
        </c:ser>
        <c:dLbls>
          <c:showLegendKey val="0"/>
          <c:showVal val="1"/>
          <c:showCatName val="0"/>
          <c:showSerName val="0"/>
          <c:showPercent val="0"/>
          <c:showBubbleSize val="0"/>
        </c:dLbls>
        <c:gapWidth val="150"/>
        <c:shape val="cylinder"/>
        <c:axId val="142347264"/>
        <c:axId val="142349056"/>
        <c:axId val="0"/>
      </c:bar3DChart>
      <c:catAx>
        <c:axId val="142347264"/>
        <c:scaling>
          <c:orientation val="minMax"/>
        </c:scaling>
        <c:delete val="0"/>
        <c:axPos val="b"/>
        <c:majorTickMark val="out"/>
        <c:minorTickMark val="none"/>
        <c:tickLblPos val="nextTo"/>
        <c:txPr>
          <a:bodyPr/>
          <a:lstStyle/>
          <a:p>
            <a:pPr>
              <a:defRPr sz="1600" b="1"/>
            </a:pPr>
            <a:endParaRPr lang="en-US"/>
          </a:p>
        </c:txPr>
        <c:crossAx val="142349056"/>
        <c:crosses val="autoZero"/>
        <c:auto val="1"/>
        <c:lblAlgn val="ctr"/>
        <c:lblOffset val="100"/>
        <c:noMultiLvlLbl val="0"/>
      </c:catAx>
      <c:valAx>
        <c:axId val="142349056"/>
        <c:scaling>
          <c:orientation val="minMax"/>
        </c:scaling>
        <c:delete val="0"/>
        <c:axPos val="l"/>
        <c:numFmt formatCode="General" sourceLinked="1"/>
        <c:majorTickMark val="out"/>
        <c:minorTickMark val="none"/>
        <c:tickLblPos val="nextTo"/>
        <c:txPr>
          <a:bodyPr/>
          <a:lstStyle/>
          <a:p>
            <a:pPr>
              <a:defRPr sz="1400" b="1"/>
            </a:pPr>
            <a:endParaRPr lang="en-US"/>
          </a:p>
        </c:txPr>
        <c:crossAx val="142347264"/>
        <c:crosses val="autoZero"/>
        <c:crossBetween val="between"/>
      </c:valAx>
    </c:plotArea>
    <c:legend>
      <c:legendPos val="r"/>
      <c:layout>
        <c:manualLayout>
          <c:xMode val="edge"/>
          <c:yMode val="edge"/>
          <c:x val="0.75275721784776894"/>
          <c:y val="0.20696004666083401"/>
          <c:w val="8.8826552930883595E-2"/>
          <c:h val="0.179987022455526"/>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46833784532914202"/>
          <c:y val="8.5060679296276101E-2"/>
          <c:w val="0.514304013433727"/>
          <c:h val="0.854022851104008"/>
        </c:manualLayout>
      </c:layout>
      <c:bar3DChart>
        <c:barDir val="bar"/>
        <c:grouping val="clustered"/>
        <c:varyColors val="0"/>
        <c:ser>
          <c:idx val="0"/>
          <c:order val="0"/>
          <c:tx>
            <c:strRef>
              <c:f>'Qn 3 charts'!$C$8</c:f>
              <c:strCache>
                <c:ptCount val="1"/>
                <c:pt idx="0">
                  <c:v>No.</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'Qn 3 charts'!$B$9:$B$16</c:f>
              <c:strCache>
                <c:ptCount val="8"/>
                <c:pt idx="0">
                  <c:v>Focused on new issues and constituencies of women</c:v>
                </c:pt>
                <c:pt idx="1">
                  <c:v>Built alliances with other movements and organizations </c:v>
                </c:pt>
                <c:pt idx="2">
                  <c:v>Influenced gender equality work of other movements, sectors, and organizations</c:v>
                </c:pt>
                <c:pt idx="3">
                  <c:v>Survived / continued our work in very challenging contexts</c:v>
                </c:pt>
                <c:pt idx="4">
                  <c:v>More effective advocacy to change discriminatory laws/policies</c:v>
                </c:pt>
                <c:pt idx="5">
                  <c:v>Prevented reversal of past gender equality gains or achievements</c:v>
                </c:pt>
                <c:pt idx="6">
                  <c:v>Tracked reversals / backlash more effectively</c:v>
                </c:pt>
                <c:pt idx="7">
                  <c:v>Other achievements</c:v>
                </c:pt>
              </c:strCache>
            </c:strRef>
          </c:cat>
          <c:val>
            <c:numRef>
              <c:f>'Qn 3 charts'!$C$9:$C$16</c:f>
              <c:numCache>
                <c:formatCode>General</c:formatCode>
                <c:ptCount val="8"/>
                <c:pt idx="0">
                  <c:v>21</c:v>
                </c:pt>
                <c:pt idx="1">
                  <c:v>20</c:v>
                </c:pt>
                <c:pt idx="2">
                  <c:v>20</c:v>
                </c:pt>
                <c:pt idx="3">
                  <c:v>17</c:v>
                </c:pt>
                <c:pt idx="4">
                  <c:v>16</c:v>
                </c:pt>
                <c:pt idx="5">
                  <c:v>10</c:v>
                </c:pt>
                <c:pt idx="6">
                  <c:v>9</c:v>
                </c:pt>
                <c:pt idx="7">
                  <c:v>7</c:v>
                </c:pt>
              </c:numCache>
            </c:numRef>
          </c:val>
        </c:ser>
        <c:ser>
          <c:idx val="1"/>
          <c:order val="1"/>
          <c:tx>
            <c:strRef>
              <c:f>'Qn 3 charts'!$D$8</c:f>
              <c:strCache>
                <c:ptCount val="1"/>
                <c:pt idx="0">
                  <c:v>%</c:v>
                </c:pt>
              </c:strCache>
            </c:strRef>
          </c:tx>
          <c:invertIfNegative val="0"/>
          <c:dLbls>
            <c:txPr>
              <a:bodyPr/>
              <a:lstStyle/>
              <a:p>
                <a:pPr>
                  <a:defRPr sz="1600" b="1"/>
                </a:pPr>
                <a:endParaRPr lang="en-US"/>
              </a:p>
            </c:txPr>
            <c:showLegendKey val="0"/>
            <c:showVal val="1"/>
            <c:showCatName val="0"/>
            <c:showSerName val="0"/>
            <c:showPercent val="0"/>
            <c:showBubbleSize val="0"/>
            <c:showLeaderLines val="0"/>
          </c:dLbls>
          <c:cat>
            <c:strRef>
              <c:f>'Qn 3 charts'!$B$9:$B$16</c:f>
              <c:strCache>
                <c:ptCount val="8"/>
                <c:pt idx="0">
                  <c:v>Focused on new issues and constituencies of women</c:v>
                </c:pt>
                <c:pt idx="1">
                  <c:v>Built alliances with other movements and organizations </c:v>
                </c:pt>
                <c:pt idx="2">
                  <c:v>Influenced gender equality work of other movements, sectors, and organizations</c:v>
                </c:pt>
                <c:pt idx="3">
                  <c:v>Survived / continued our work in very challenging contexts</c:v>
                </c:pt>
                <c:pt idx="4">
                  <c:v>More effective advocacy to change discriminatory laws/policies</c:v>
                </c:pt>
                <c:pt idx="5">
                  <c:v>Prevented reversal of past gender equality gains or achievements</c:v>
                </c:pt>
                <c:pt idx="6">
                  <c:v>Tracked reversals / backlash more effectively</c:v>
                </c:pt>
                <c:pt idx="7">
                  <c:v>Other achievements</c:v>
                </c:pt>
              </c:strCache>
            </c:strRef>
          </c:cat>
          <c:val>
            <c:numRef>
              <c:f>'Qn 3 charts'!$D$9:$D$16</c:f>
              <c:numCache>
                <c:formatCode>0</c:formatCode>
                <c:ptCount val="8"/>
                <c:pt idx="0">
                  <c:v>87.5</c:v>
                </c:pt>
                <c:pt idx="1">
                  <c:v>83.333333333333016</c:v>
                </c:pt>
                <c:pt idx="2">
                  <c:v>83.333333333333016</c:v>
                </c:pt>
                <c:pt idx="3">
                  <c:v>70.833333333333016</c:v>
                </c:pt>
                <c:pt idx="4">
                  <c:v>66.666666666666643</c:v>
                </c:pt>
                <c:pt idx="5">
                  <c:v>41.666666666666337</c:v>
                </c:pt>
                <c:pt idx="6">
                  <c:v>37.5</c:v>
                </c:pt>
                <c:pt idx="7">
                  <c:v>29.166666666666671</c:v>
                </c:pt>
              </c:numCache>
            </c:numRef>
          </c:val>
        </c:ser>
        <c:dLbls>
          <c:showLegendKey val="0"/>
          <c:showVal val="1"/>
          <c:showCatName val="0"/>
          <c:showSerName val="0"/>
          <c:showPercent val="0"/>
          <c:showBubbleSize val="0"/>
        </c:dLbls>
        <c:gapWidth val="150"/>
        <c:shape val="cylinder"/>
        <c:axId val="142401920"/>
        <c:axId val="142403456"/>
        <c:axId val="0"/>
      </c:bar3DChart>
      <c:catAx>
        <c:axId val="142401920"/>
        <c:scaling>
          <c:orientation val="minMax"/>
        </c:scaling>
        <c:delete val="0"/>
        <c:axPos val="l"/>
        <c:majorTickMark val="out"/>
        <c:minorTickMark val="none"/>
        <c:tickLblPos val="nextTo"/>
        <c:txPr>
          <a:bodyPr/>
          <a:lstStyle/>
          <a:p>
            <a:pPr algn="r">
              <a:defRPr sz="2000" b="0"/>
            </a:pPr>
            <a:endParaRPr lang="en-US"/>
          </a:p>
        </c:txPr>
        <c:crossAx val="142403456"/>
        <c:crosses val="autoZero"/>
        <c:auto val="1"/>
        <c:lblAlgn val="ctr"/>
        <c:lblOffset val="100"/>
        <c:noMultiLvlLbl val="0"/>
      </c:catAx>
      <c:valAx>
        <c:axId val="142403456"/>
        <c:scaling>
          <c:orientation val="minMax"/>
        </c:scaling>
        <c:delete val="0"/>
        <c:axPos val="b"/>
        <c:numFmt formatCode="General" sourceLinked="1"/>
        <c:majorTickMark val="out"/>
        <c:minorTickMark val="none"/>
        <c:tickLblPos val="nextTo"/>
        <c:txPr>
          <a:bodyPr/>
          <a:lstStyle/>
          <a:p>
            <a:pPr>
              <a:defRPr sz="1400" b="1"/>
            </a:pPr>
            <a:endParaRPr lang="en-US"/>
          </a:p>
        </c:txPr>
        <c:crossAx val="142401920"/>
        <c:crosses val="autoZero"/>
        <c:crossBetween val="between"/>
      </c:valAx>
    </c:plotArea>
    <c:legend>
      <c:legendPos val="r"/>
      <c:layout>
        <c:manualLayout>
          <c:xMode val="edge"/>
          <c:yMode val="edge"/>
          <c:x val="0.80418673742337199"/>
          <c:y val="0.112578848436025"/>
          <c:w val="6.6967239142953994E-2"/>
          <c:h val="0.12026298692861399"/>
        </c:manualLayout>
      </c:layout>
      <c:overlay val="0"/>
      <c:txPr>
        <a:bodyPr/>
        <a:lstStyle/>
        <a:p>
          <a:pPr>
            <a:defRPr sz="1600" b="1"/>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Qn.9.a!$B$43:$B$48</c:f>
              <c:strCache>
                <c:ptCount val="6"/>
                <c:pt idx="0">
                  <c:v>Increased decision making ability</c:v>
                </c:pt>
                <c:pt idx="1">
                  <c:v>Change in personal attitudes </c:v>
                </c:pt>
                <c:pt idx="2">
                  <c:v>Increased self-esteem  &amp; confidence</c:v>
                </c:pt>
                <c:pt idx="3">
                  <c:v>Increased voice and participation</c:v>
                </c:pt>
                <c:pt idx="4">
                  <c:v>Increased leadership &amp; advocacy capacity</c:v>
                </c:pt>
                <c:pt idx="5">
                  <c:v>Increased awareness/ knowledge of rights</c:v>
                </c:pt>
              </c:strCache>
            </c:strRef>
          </c:cat>
          <c:val>
            <c:numRef>
              <c:f>Qn.9.a!$C$43:$C$48</c:f>
              <c:numCache>
                <c:formatCode>0%</c:formatCode>
                <c:ptCount val="6"/>
                <c:pt idx="0">
                  <c:v>0.3</c:v>
                </c:pt>
                <c:pt idx="1">
                  <c:v>0.43</c:v>
                </c:pt>
                <c:pt idx="2">
                  <c:v>0.61</c:v>
                </c:pt>
                <c:pt idx="3">
                  <c:v>0.65</c:v>
                </c:pt>
                <c:pt idx="4">
                  <c:v>0.7</c:v>
                </c:pt>
                <c:pt idx="5">
                  <c:v>0.83</c:v>
                </c:pt>
              </c:numCache>
            </c:numRef>
          </c:val>
        </c:ser>
        <c:dLbls>
          <c:showLegendKey val="0"/>
          <c:showVal val="0"/>
          <c:showCatName val="0"/>
          <c:showSerName val="0"/>
          <c:showPercent val="0"/>
          <c:showBubbleSize val="0"/>
        </c:dLbls>
        <c:gapWidth val="150"/>
        <c:shape val="cone"/>
        <c:axId val="142123392"/>
        <c:axId val="142124928"/>
        <c:axId val="0"/>
      </c:bar3DChart>
      <c:catAx>
        <c:axId val="142123392"/>
        <c:scaling>
          <c:orientation val="minMax"/>
        </c:scaling>
        <c:delete val="0"/>
        <c:axPos val="b"/>
        <c:majorTickMark val="out"/>
        <c:minorTickMark val="none"/>
        <c:tickLblPos val="nextTo"/>
        <c:txPr>
          <a:bodyPr/>
          <a:lstStyle/>
          <a:p>
            <a:pPr>
              <a:defRPr sz="1600"/>
            </a:pPr>
            <a:endParaRPr lang="en-US"/>
          </a:p>
        </c:txPr>
        <c:crossAx val="142124928"/>
        <c:crosses val="autoZero"/>
        <c:auto val="1"/>
        <c:lblAlgn val="ctr"/>
        <c:lblOffset val="100"/>
        <c:noMultiLvlLbl val="0"/>
      </c:catAx>
      <c:valAx>
        <c:axId val="142124928"/>
        <c:scaling>
          <c:orientation val="minMax"/>
        </c:scaling>
        <c:delete val="0"/>
        <c:axPos val="l"/>
        <c:numFmt formatCode="0%" sourceLinked="1"/>
        <c:majorTickMark val="out"/>
        <c:minorTickMark val="none"/>
        <c:tickLblPos val="nextTo"/>
        <c:txPr>
          <a:bodyPr/>
          <a:lstStyle/>
          <a:p>
            <a:pPr>
              <a:defRPr sz="1600"/>
            </a:pPr>
            <a:endParaRPr lang="en-US"/>
          </a:p>
        </c:txPr>
        <c:crossAx val="1421233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'9.b'!$B$39:$B$43</c:f>
              <c:strCache>
                <c:ptCount val="5"/>
                <c:pt idx="0">
                  <c:v>Emmergence / strengthening of movements</c:v>
                </c:pt>
                <c:pt idx="1">
                  <c:v>Changes in traditional forms of gender-discrimination / division of labor</c:v>
                </c:pt>
                <c:pt idx="2">
                  <c:v>Media coverage &amp; use of media  to raise gender issues</c:v>
                </c:pt>
                <c:pt idx="3">
                  <c:v>Increased public dialogue/awareness / shifts in public discourse</c:v>
                </c:pt>
                <c:pt idx="4">
                  <c:v>Increased  support for women's rights in communities &amp; local authorities</c:v>
                </c:pt>
              </c:strCache>
            </c:strRef>
          </c:cat>
          <c:val>
            <c:numRef>
              <c:f>'9.b'!$C$39:$C$43</c:f>
              <c:numCache>
                <c:formatCode>0%</c:formatCode>
                <c:ptCount val="5"/>
                <c:pt idx="0">
                  <c:v>0.24</c:v>
                </c:pt>
                <c:pt idx="1">
                  <c:v>0.28999999999999998</c:v>
                </c:pt>
                <c:pt idx="2">
                  <c:v>0.43</c:v>
                </c:pt>
                <c:pt idx="3">
                  <c:v>0.62</c:v>
                </c:pt>
                <c:pt idx="4">
                  <c:v>0.86</c:v>
                </c:pt>
              </c:numCache>
            </c:numRef>
          </c:val>
        </c:ser>
        <c:dLbls>
          <c:showLegendKey val="0"/>
          <c:showVal val="0"/>
          <c:showCatName val="0"/>
          <c:showSerName val="0"/>
          <c:showPercent val="0"/>
          <c:showBubbleSize val="0"/>
        </c:dLbls>
        <c:gapWidth val="150"/>
        <c:shape val="cone"/>
        <c:axId val="142142848"/>
        <c:axId val="142242944"/>
        <c:axId val="0"/>
      </c:bar3DChart>
      <c:catAx>
        <c:axId val="142142848"/>
        <c:scaling>
          <c:orientation val="minMax"/>
        </c:scaling>
        <c:delete val="0"/>
        <c:axPos val="l"/>
        <c:majorTickMark val="out"/>
        <c:minorTickMark val="none"/>
        <c:tickLblPos val="nextTo"/>
        <c:txPr>
          <a:bodyPr/>
          <a:lstStyle/>
          <a:p>
            <a:pPr algn="r">
              <a:defRPr sz="2000"/>
            </a:pPr>
            <a:endParaRPr lang="en-US"/>
          </a:p>
        </c:txPr>
        <c:crossAx val="142242944"/>
        <c:crosses val="autoZero"/>
        <c:auto val="1"/>
        <c:lblAlgn val="ctr"/>
        <c:lblOffset val="100"/>
        <c:noMultiLvlLbl val="0"/>
      </c:catAx>
      <c:valAx>
        <c:axId val="142242944"/>
        <c:scaling>
          <c:orientation val="minMax"/>
        </c:scaling>
        <c:delete val="0"/>
        <c:axPos val="b"/>
        <c:numFmt formatCode="0%" sourceLinked="1"/>
        <c:majorTickMark val="out"/>
        <c:minorTickMark val="none"/>
        <c:tickLblPos val="nextTo"/>
        <c:crossAx val="14214284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'9.c'!$B$40:$B$45</c:f>
              <c:strCache>
                <c:ptCount val="6"/>
                <c:pt idx="0">
                  <c:v>Greater visibility,  security &amp; justice for WHRDs</c:v>
                </c:pt>
                <c:pt idx="1">
                  <c:v>Increased access to resources, secure livelihood &amp; economic opportunities </c:v>
                </c:pt>
                <c:pt idx="2">
                  <c:v>Visible increase in access to / assertion of rights</c:v>
                </c:pt>
                <c:pt idx="3">
                  <c:v>Greater voice   / political participation /  role in decision-making</c:v>
                </c:pt>
                <c:pt idx="4">
                  <c:v>Stronger manifestations of exercise of leadership </c:v>
                </c:pt>
                <c:pt idx="5">
                  <c:v>Other shifts ind'l / formal domain</c:v>
                </c:pt>
              </c:strCache>
            </c:strRef>
          </c:cat>
          <c:val>
            <c:numRef>
              <c:f>'9.c'!$C$40:$C$45</c:f>
              <c:numCache>
                <c:formatCode>0%</c:formatCode>
                <c:ptCount val="6"/>
                <c:pt idx="0">
                  <c:v>0.2</c:v>
                </c:pt>
                <c:pt idx="1">
                  <c:v>0.3</c:v>
                </c:pt>
                <c:pt idx="2">
                  <c:v>0.4</c:v>
                </c:pt>
                <c:pt idx="3">
                  <c:v>0.5</c:v>
                </c:pt>
                <c:pt idx="4">
                  <c:v>0.65</c:v>
                </c:pt>
                <c:pt idx="5">
                  <c:v>0.35</c:v>
                </c:pt>
              </c:numCache>
            </c:numRef>
          </c:val>
        </c:ser>
        <c:dLbls>
          <c:showLegendKey val="0"/>
          <c:showVal val="0"/>
          <c:showCatName val="0"/>
          <c:showSerName val="0"/>
          <c:showPercent val="0"/>
          <c:showBubbleSize val="0"/>
        </c:dLbls>
        <c:gapWidth val="150"/>
        <c:shape val="cone"/>
        <c:axId val="142678656"/>
        <c:axId val="142680448"/>
        <c:axId val="0"/>
      </c:bar3DChart>
      <c:catAx>
        <c:axId val="142678656"/>
        <c:scaling>
          <c:orientation val="minMax"/>
        </c:scaling>
        <c:delete val="0"/>
        <c:axPos val="l"/>
        <c:majorTickMark val="out"/>
        <c:minorTickMark val="none"/>
        <c:tickLblPos val="nextTo"/>
        <c:txPr>
          <a:bodyPr/>
          <a:lstStyle/>
          <a:p>
            <a:pPr algn="r">
              <a:defRPr sz="2000"/>
            </a:pPr>
            <a:endParaRPr lang="en-US"/>
          </a:p>
        </c:txPr>
        <c:crossAx val="142680448"/>
        <c:crosses val="autoZero"/>
        <c:auto val="1"/>
        <c:lblAlgn val="ctr"/>
        <c:lblOffset val="100"/>
        <c:noMultiLvlLbl val="0"/>
      </c:catAx>
      <c:valAx>
        <c:axId val="142680448"/>
        <c:scaling>
          <c:orientation val="minMax"/>
        </c:scaling>
        <c:delete val="0"/>
        <c:axPos val="b"/>
        <c:numFmt formatCode="0%" sourceLinked="1"/>
        <c:majorTickMark val="out"/>
        <c:minorTickMark val="none"/>
        <c:tickLblPos val="nextTo"/>
        <c:crossAx val="14267865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'9.d'!$B$42:$B$47</c:f>
              <c:strCache>
                <c:ptCount val="6"/>
                <c:pt idx="0">
                  <c:v>Other shifts in the formal systemic domain</c:v>
                </c:pt>
                <c:pt idx="1">
                  <c:v>Improved quality of public programs &amp; services</c:v>
                </c:pt>
                <c:pt idx="2">
                  <c:v>Evidence to inform future advocacy</c:v>
                </c:pt>
                <c:pt idx="3">
                  <c:v>Increased resource allocations</c:v>
                </c:pt>
                <c:pt idx="4">
                  <c:v>Recognition of imp'ce of women's rights within gov'ts / mult'l processes</c:v>
                </c:pt>
                <c:pt idx="5">
                  <c:v>Stronger laws/policies/quotas/instns for women</c:v>
                </c:pt>
              </c:strCache>
            </c:strRef>
          </c:cat>
          <c:val>
            <c:numRef>
              <c:f>'9.d'!$C$42:$C$47</c:f>
              <c:numCache>
                <c:formatCode>0%</c:formatCode>
                <c:ptCount val="6"/>
                <c:pt idx="0">
                  <c:v>0.15</c:v>
                </c:pt>
                <c:pt idx="1">
                  <c:v>0.2</c:v>
                </c:pt>
                <c:pt idx="2">
                  <c:v>0.25</c:v>
                </c:pt>
                <c:pt idx="3">
                  <c:v>0.3</c:v>
                </c:pt>
                <c:pt idx="4">
                  <c:v>0.35</c:v>
                </c:pt>
                <c:pt idx="5">
                  <c:v>0.8</c:v>
                </c:pt>
              </c:numCache>
            </c:numRef>
          </c:val>
        </c:ser>
        <c:dLbls>
          <c:showLegendKey val="0"/>
          <c:showVal val="0"/>
          <c:showCatName val="0"/>
          <c:showSerName val="0"/>
          <c:showPercent val="0"/>
          <c:showBubbleSize val="0"/>
        </c:dLbls>
        <c:gapWidth val="150"/>
        <c:shape val="cone"/>
        <c:axId val="142718848"/>
        <c:axId val="142720384"/>
        <c:axId val="0"/>
      </c:bar3DChart>
      <c:catAx>
        <c:axId val="142718848"/>
        <c:scaling>
          <c:orientation val="minMax"/>
        </c:scaling>
        <c:delete val="0"/>
        <c:axPos val="l"/>
        <c:majorTickMark val="out"/>
        <c:minorTickMark val="none"/>
        <c:tickLblPos val="nextTo"/>
        <c:txPr>
          <a:bodyPr/>
          <a:lstStyle/>
          <a:p>
            <a:pPr algn="r">
              <a:defRPr sz="2000"/>
            </a:pPr>
            <a:endParaRPr lang="en-US"/>
          </a:p>
        </c:txPr>
        <c:crossAx val="142720384"/>
        <c:crosses val="autoZero"/>
        <c:auto val="1"/>
        <c:lblAlgn val="ctr"/>
        <c:lblOffset val="100"/>
        <c:noMultiLvlLbl val="0"/>
      </c:catAx>
      <c:valAx>
        <c:axId val="142720384"/>
        <c:scaling>
          <c:orientation val="minMax"/>
        </c:scaling>
        <c:delete val="0"/>
        <c:axPos val="b"/>
        <c:numFmt formatCode="0%" sourceLinked="1"/>
        <c:majorTickMark val="out"/>
        <c:minorTickMark val="none"/>
        <c:tickLblPos val="nextTo"/>
        <c:crossAx val="14271884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0.01961</cdr:x>
      <cdr:y>0</cdr:y>
    </cdr:from>
    <cdr:to>
      <cdr:x>1</cdr:x>
      <cdr:y>0.10893</cdr:y>
    </cdr:to>
    <cdr:sp macro="" textlink="">
      <cdr:nvSpPr>
        <cdr:cNvPr id="2" name="TextBox 1"/>
        <cdr:cNvSpPr txBox="1"/>
      </cdr:nvSpPr>
      <cdr:spPr>
        <a:xfrm xmlns:a="http://schemas.openxmlformats.org/drawingml/2006/main">
          <a:off x="179294" y="0"/>
          <a:ext cx="8964706" cy="7470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dirty="0" smtClean="0">
              <a:solidFill>
                <a:schemeClr val="tx1"/>
              </a:solidFill>
            </a:rPr>
            <a:t>Five Top Achievements with the MDG3 Fund Grant (N=24)</a:t>
          </a:r>
        </a:p>
        <a:p xmlns:a="http://schemas.openxmlformats.org/drawingml/2006/main">
          <a:endParaRPr lang="en-US" sz="11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0.16176</cdr:x>
      <cdr:y>0</cdr:y>
    </cdr:from>
    <cdr:to>
      <cdr:x>0.85621</cdr:x>
      <cdr:y>0.10893</cdr:y>
    </cdr:to>
    <cdr:sp macro="" textlink="">
      <cdr:nvSpPr>
        <cdr:cNvPr id="2" name="TextBox 1"/>
        <cdr:cNvSpPr txBox="1"/>
      </cdr:nvSpPr>
      <cdr:spPr>
        <a:xfrm xmlns:a="http://schemas.openxmlformats.org/drawingml/2006/main">
          <a:off x="1479176" y="0"/>
          <a:ext cx="6350000" cy="747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smtClean="0">
              <a:solidFill>
                <a:srgbClr val="FFFFFF"/>
              </a:solidFill>
            </a:rPr>
            <a:t>Next Most Frequent Achievements (N=24)</a:t>
          </a:r>
          <a:endParaRPr lang="en-US" sz="28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97DFE3-49B6-EA4E-8F06-2D9BC8E3BDF4}" type="datetimeFigureOut">
              <a:rPr lang="en-US" smtClean="0"/>
              <a:t>3/6/2013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B33EBE-14A2-E841-BA44-89B32BD23AF5}" type="slidenum">
              <a:rPr lang="en-US" smtClean="0"/>
              <a:t>‹#›</a:t>
            </a:fld>
            <a:endParaRPr lang="en-US"/>
          </a:p>
        </p:txBody>
      </p:sp>
    </p:spTree>
    <p:extLst>
      <p:ext uri="{BB962C8B-B14F-4D97-AF65-F5344CB8AC3E}">
        <p14:creationId xmlns:p14="http://schemas.microsoft.com/office/powerpoint/2010/main" val="2546262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0F8C3-618B-C143-9892-DE603ADD3D8F}" type="datetimeFigureOut">
              <a:rPr lang="en-US" smtClean="0"/>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5411E-B242-6544-B551-981678D6DF2D}" type="slidenum">
              <a:rPr lang="en-US" smtClean="0"/>
              <a:t>‹#›</a:t>
            </a:fld>
            <a:endParaRPr lang="en-US"/>
          </a:p>
        </p:txBody>
      </p:sp>
    </p:spTree>
    <p:extLst>
      <p:ext uri="{BB962C8B-B14F-4D97-AF65-F5344CB8AC3E}">
        <p14:creationId xmlns:p14="http://schemas.microsoft.com/office/powerpoint/2010/main" val="13358201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a:t>
            </a:fld>
            <a:endParaRPr lang="en-US"/>
          </a:p>
        </p:txBody>
      </p:sp>
    </p:spTree>
    <p:extLst>
      <p:ext uri="{BB962C8B-B14F-4D97-AF65-F5344CB8AC3E}">
        <p14:creationId xmlns:p14="http://schemas.microsoft.com/office/powerpoint/2010/main" val="87252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10</a:t>
            </a:fld>
            <a:endParaRPr lang="en-US"/>
          </a:p>
        </p:txBody>
      </p:sp>
    </p:spTree>
    <p:extLst>
      <p:ext uri="{BB962C8B-B14F-4D97-AF65-F5344CB8AC3E}">
        <p14:creationId xmlns:p14="http://schemas.microsoft.com/office/powerpoint/2010/main" val="57639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11</a:t>
            </a:fld>
            <a:endParaRPr lang="en-US"/>
          </a:p>
        </p:txBody>
      </p:sp>
    </p:spTree>
    <p:extLst>
      <p:ext uri="{BB962C8B-B14F-4D97-AF65-F5344CB8AC3E}">
        <p14:creationId xmlns:p14="http://schemas.microsoft.com/office/powerpoint/2010/main" val="226757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12</a:t>
            </a:fld>
            <a:endParaRPr lang="en-US"/>
          </a:p>
        </p:txBody>
      </p:sp>
    </p:spTree>
    <p:extLst>
      <p:ext uri="{BB962C8B-B14F-4D97-AF65-F5344CB8AC3E}">
        <p14:creationId xmlns:p14="http://schemas.microsoft.com/office/powerpoint/2010/main" val="362670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13</a:t>
            </a:fld>
            <a:endParaRPr lang="en-US"/>
          </a:p>
        </p:txBody>
      </p:sp>
    </p:spTree>
    <p:extLst>
      <p:ext uri="{BB962C8B-B14F-4D97-AF65-F5344CB8AC3E}">
        <p14:creationId xmlns:p14="http://schemas.microsoft.com/office/powerpoint/2010/main" val="3482238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14</a:t>
            </a:fld>
            <a:endParaRPr lang="en-US"/>
          </a:p>
        </p:txBody>
      </p:sp>
    </p:spTree>
    <p:extLst>
      <p:ext uri="{BB962C8B-B14F-4D97-AF65-F5344CB8AC3E}">
        <p14:creationId xmlns:p14="http://schemas.microsoft.com/office/powerpoint/2010/main" val="72872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15</a:t>
            </a:fld>
            <a:endParaRPr lang="en-US"/>
          </a:p>
        </p:txBody>
      </p:sp>
    </p:spTree>
    <p:extLst>
      <p:ext uri="{BB962C8B-B14F-4D97-AF65-F5344CB8AC3E}">
        <p14:creationId xmlns:p14="http://schemas.microsoft.com/office/powerpoint/2010/main" val="421434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16</a:t>
            </a:fld>
            <a:endParaRPr lang="en-US"/>
          </a:p>
        </p:txBody>
      </p:sp>
    </p:spTree>
    <p:extLst>
      <p:ext uri="{BB962C8B-B14F-4D97-AF65-F5344CB8AC3E}">
        <p14:creationId xmlns:p14="http://schemas.microsoft.com/office/powerpoint/2010/main" val="1704521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17</a:t>
            </a:fld>
            <a:endParaRPr lang="en-US"/>
          </a:p>
        </p:txBody>
      </p:sp>
    </p:spTree>
    <p:extLst>
      <p:ext uri="{BB962C8B-B14F-4D97-AF65-F5344CB8AC3E}">
        <p14:creationId xmlns:p14="http://schemas.microsoft.com/office/powerpoint/2010/main" val="464976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18</a:t>
            </a:fld>
            <a:endParaRPr lang="en-US"/>
          </a:p>
        </p:txBody>
      </p:sp>
    </p:spTree>
    <p:extLst>
      <p:ext uri="{BB962C8B-B14F-4D97-AF65-F5344CB8AC3E}">
        <p14:creationId xmlns:p14="http://schemas.microsoft.com/office/powerpoint/2010/main" val="2939666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19</a:t>
            </a:fld>
            <a:endParaRPr lang="en-US"/>
          </a:p>
        </p:txBody>
      </p:sp>
    </p:spTree>
    <p:extLst>
      <p:ext uri="{BB962C8B-B14F-4D97-AF65-F5344CB8AC3E}">
        <p14:creationId xmlns:p14="http://schemas.microsoft.com/office/powerpoint/2010/main" val="4189492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a:t>
            </a:fld>
            <a:endParaRPr lang="en-US"/>
          </a:p>
        </p:txBody>
      </p:sp>
    </p:spTree>
    <p:extLst>
      <p:ext uri="{BB962C8B-B14F-4D97-AF65-F5344CB8AC3E}">
        <p14:creationId xmlns:p14="http://schemas.microsoft.com/office/powerpoint/2010/main" val="1266176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EF096-B5F4-E549-B02B-26AC92E1D655}" type="slidenum">
              <a:rPr lang="en-US"/>
              <a:pPr/>
              <a:t>20</a:t>
            </a:fld>
            <a:endParaRPr lang="en-US"/>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21</a:t>
            </a:fld>
            <a:endParaRPr lang="en-US"/>
          </a:p>
        </p:txBody>
      </p:sp>
    </p:spTree>
    <p:extLst>
      <p:ext uri="{BB962C8B-B14F-4D97-AF65-F5344CB8AC3E}">
        <p14:creationId xmlns:p14="http://schemas.microsoft.com/office/powerpoint/2010/main" val="1495332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22</a:t>
            </a:fld>
            <a:endParaRPr lang="en-US"/>
          </a:p>
        </p:txBody>
      </p:sp>
    </p:spTree>
    <p:extLst>
      <p:ext uri="{BB962C8B-B14F-4D97-AF65-F5344CB8AC3E}">
        <p14:creationId xmlns:p14="http://schemas.microsoft.com/office/powerpoint/2010/main" val="29978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23</a:t>
            </a:fld>
            <a:endParaRPr lang="en-US"/>
          </a:p>
        </p:txBody>
      </p:sp>
    </p:spTree>
    <p:extLst>
      <p:ext uri="{BB962C8B-B14F-4D97-AF65-F5344CB8AC3E}">
        <p14:creationId xmlns:p14="http://schemas.microsoft.com/office/powerpoint/2010/main" val="3867948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24</a:t>
            </a:fld>
            <a:endParaRPr lang="en-US"/>
          </a:p>
        </p:txBody>
      </p:sp>
    </p:spTree>
    <p:extLst>
      <p:ext uri="{BB962C8B-B14F-4D97-AF65-F5344CB8AC3E}">
        <p14:creationId xmlns:p14="http://schemas.microsoft.com/office/powerpoint/2010/main" val="2030478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25</a:t>
            </a:fld>
            <a:endParaRPr lang="en-US"/>
          </a:p>
        </p:txBody>
      </p:sp>
    </p:spTree>
    <p:extLst>
      <p:ext uri="{BB962C8B-B14F-4D97-AF65-F5344CB8AC3E}">
        <p14:creationId xmlns:p14="http://schemas.microsoft.com/office/powerpoint/2010/main" val="2958473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26</a:t>
            </a:fld>
            <a:endParaRPr lang="en-US"/>
          </a:p>
        </p:txBody>
      </p:sp>
    </p:spTree>
    <p:extLst>
      <p:ext uri="{BB962C8B-B14F-4D97-AF65-F5344CB8AC3E}">
        <p14:creationId xmlns:p14="http://schemas.microsoft.com/office/powerpoint/2010/main" val="33647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Gender Links: media gender policies; WLUML – Violence</a:t>
            </a:r>
            <a:r>
              <a:rPr lang="en-US" baseline="0" dirty="0" smtClean="0"/>
              <a:t> is not our Culture campaign; new or strengthened laws against gender-based violence in the Philippines, Mongolia, and Timor </a:t>
            </a:r>
            <a:r>
              <a:rPr lang="en-US" baseline="0" dirty="0" err="1" smtClean="0"/>
              <a:t>Leste</a:t>
            </a:r>
            <a:endParaRPr lang="en-US" dirty="0"/>
          </a:p>
        </p:txBody>
      </p:sp>
      <p:sp>
        <p:nvSpPr>
          <p:cNvPr id="4" name="Slide Number Placeholder 3"/>
          <p:cNvSpPr>
            <a:spLocks noGrp="1"/>
          </p:cNvSpPr>
          <p:nvPr>
            <p:ph type="sldNum" sz="quarter" idx="10"/>
          </p:nvPr>
        </p:nvSpPr>
        <p:spPr/>
        <p:txBody>
          <a:bodyPr/>
          <a:lstStyle/>
          <a:p>
            <a:fld id="{83E5411E-B242-6544-B551-981678D6DF2D}" type="slidenum">
              <a:rPr lang="en-US" smtClean="0"/>
              <a:t>27</a:t>
            </a:fld>
            <a:endParaRPr lang="en-US"/>
          </a:p>
        </p:txBody>
      </p:sp>
    </p:spTree>
    <p:extLst>
      <p:ext uri="{BB962C8B-B14F-4D97-AF65-F5344CB8AC3E}">
        <p14:creationId xmlns:p14="http://schemas.microsoft.com/office/powerpoint/2010/main" val="4255053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5411E-B242-6544-B551-981678D6DF2D}" type="slidenum">
              <a:rPr lang="en-US" smtClean="0"/>
              <a:t>28</a:t>
            </a:fld>
            <a:endParaRPr lang="en-US"/>
          </a:p>
        </p:txBody>
      </p:sp>
    </p:spTree>
    <p:extLst>
      <p:ext uri="{BB962C8B-B14F-4D97-AF65-F5344CB8AC3E}">
        <p14:creationId xmlns:p14="http://schemas.microsoft.com/office/powerpoint/2010/main" val="181475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29</a:t>
            </a:fld>
            <a:endParaRPr lang="en-US"/>
          </a:p>
        </p:txBody>
      </p:sp>
    </p:spTree>
    <p:extLst>
      <p:ext uri="{BB962C8B-B14F-4D97-AF65-F5344CB8AC3E}">
        <p14:creationId xmlns:p14="http://schemas.microsoft.com/office/powerpoint/2010/main" val="262419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3</a:t>
            </a:fld>
            <a:endParaRPr lang="en-US"/>
          </a:p>
        </p:txBody>
      </p:sp>
    </p:spTree>
    <p:extLst>
      <p:ext uri="{BB962C8B-B14F-4D97-AF65-F5344CB8AC3E}">
        <p14:creationId xmlns:p14="http://schemas.microsoft.com/office/powerpoint/2010/main" val="1839182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30</a:t>
            </a:fld>
            <a:endParaRPr lang="en-US"/>
          </a:p>
        </p:txBody>
      </p:sp>
    </p:spTree>
    <p:extLst>
      <p:ext uri="{BB962C8B-B14F-4D97-AF65-F5344CB8AC3E}">
        <p14:creationId xmlns:p14="http://schemas.microsoft.com/office/powerpoint/2010/main" val="513193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31</a:t>
            </a:fld>
            <a:endParaRPr lang="en-US"/>
          </a:p>
        </p:txBody>
      </p:sp>
    </p:spTree>
    <p:extLst>
      <p:ext uri="{BB962C8B-B14F-4D97-AF65-F5344CB8AC3E}">
        <p14:creationId xmlns:p14="http://schemas.microsoft.com/office/powerpoint/2010/main" val="2334497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32</a:t>
            </a:fld>
            <a:endParaRPr lang="en-US"/>
          </a:p>
        </p:txBody>
      </p:sp>
    </p:spTree>
    <p:extLst>
      <p:ext uri="{BB962C8B-B14F-4D97-AF65-F5344CB8AC3E}">
        <p14:creationId xmlns:p14="http://schemas.microsoft.com/office/powerpoint/2010/main" val="3962216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33</a:t>
            </a:fld>
            <a:endParaRPr lang="en-US"/>
          </a:p>
        </p:txBody>
      </p:sp>
    </p:spTree>
    <p:extLst>
      <p:ext uri="{BB962C8B-B14F-4D97-AF65-F5344CB8AC3E}">
        <p14:creationId xmlns:p14="http://schemas.microsoft.com/office/powerpoint/2010/main" val="1060393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number of grantees described how MDG3 funding allowed them to track backlash against gender-just laws, and present political and legal arguments in support of new laws that support women’s rights and advance gender </a:t>
            </a:r>
            <a:r>
              <a:rPr lang="en-US" sz="1200" dirty="0" err="1" smtClean="0"/>
              <a:t>eqaulity</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83E5411E-B242-6544-B551-981678D6DF2D}" type="slidenum">
              <a:rPr lang="en-US" smtClean="0"/>
              <a:t>34</a:t>
            </a:fld>
            <a:endParaRPr lang="en-US"/>
          </a:p>
        </p:txBody>
      </p:sp>
    </p:spTree>
    <p:extLst>
      <p:ext uri="{BB962C8B-B14F-4D97-AF65-F5344CB8AC3E}">
        <p14:creationId xmlns:p14="http://schemas.microsoft.com/office/powerpoint/2010/main" val="3044052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….particularly laws that attacked or sought to constrict women’s autonomy, reproductive and sexual rights, or to dilute penalties for  violence against women. Many grantees did – or supported - intensive advocacy work against regressive and discriminatory bills and policies, often at great personal risk. (UAF, </a:t>
            </a:r>
            <a:r>
              <a:rPr lang="en-US" sz="1200" dirty="0" err="1" smtClean="0"/>
              <a:t>Karama</a:t>
            </a:r>
            <a:r>
              <a:rPr lang="en-US" sz="1200" dirty="0" smtClean="0"/>
              <a:t>, FCAM, AWDF)</a:t>
            </a:r>
          </a:p>
          <a:p>
            <a:endParaRPr lang="en-US" dirty="0"/>
          </a:p>
        </p:txBody>
      </p:sp>
      <p:sp>
        <p:nvSpPr>
          <p:cNvPr id="4" name="Slide Number Placeholder 3"/>
          <p:cNvSpPr>
            <a:spLocks noGrp="1"/>
          </p:cNvSpPr>
          <p:nvPr>
            <p:ph type="sldNum" sz="quarter" idx="10"/>
          </p:nvPr>
        </p:nvSpPr>
        <p:spPr/>
        <p:txBody>
          <a:bodyPr/>
          <a:lstStyle/>
          <a:p>
            <a:fld id="{83E5411E-B242-6544-B551-981678D6DF2D}" type="slidenum">
              <a:rPr lang="en-US" smtClean="0"/>
              <a:t>35</a:t>
            </a:fld>
            <a:endParaRPr lang="en-US"/>
          </a:p>
        </p:txBody>
      </p:sp>
    </p:spTree>
    <p:extLst>
      <p:ext uri="{BB962C8B-B14F-4D97-AF65-F5344CB8AC3E}">
        <p14:creationId xmlns:p14="http://schemas.microsoft.com/office/powerpoint/2010/main" val="2066398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Trainings and mass campaigns organized by grantees concretely contributed to change change in gender power relations at the individual, community and societal levels, with more gender-just attitudes and </a:t>
            </a:r>
            <a:r>
              <a:rPr lang="en-US" sz="1200" dirty="0" err="1" smtClean="0"/>
              <a:t>behaviour</a:t>
            </a:r>
            <a:r>
              <a:rPr lang="en-US" sz="1200" dirty="0" smtClean="0"/>
              <a:t> emerging in concerned communities.  This provides a counter-force to fundamentalist agendas and backlash against gender equality.</a:t>
            </a:r>
          </a:p>
          <a:p>
            <a:endParaRPr lang="en-US" dirty="0"/>
          </a:p>
        </p:txBody>
      </p:sp>
      <p:sp>
        <p:nvSpPr>
          <p:cNvPr id="4" name="Slide Number Placeholder 3"/>
          <p:cNvSpPr>
            <a:spLocks noGrp="1"/>
          </p:cNvSpPr>
          <p:nvPr>
            <p:ph type="sldNum" sz="quarter" idx="10"/>
          </p:nvPr>
        </p:nvSpPr>
        <p:spPr/>
        <p:txBody>
          <a:bodyPr/>
          <a:lstStyle/>
          <a:p>
            <a:fld id="{83E5411E-B242-6544-B551-981678D6DF2D}" type="slidenum">
              <a:rPr lang="en-US" smtClean="0"/>
              <a:t>36</a:t>
            </a:fld>
            <a:endParaRPr lang="en-US"/>
          </a:p>
        </p:txBody>
      </p:sp>
    </p:spTree>
    <p:extLst>
      <p:ext uri="{BB962C8B-B14F-4D97-AF65-F5344CB8AC3E}">
        <p14:creationId xmlns:p14="http://schemas.microsoft.com/office/powerpoint/2010/main" val="3945415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respondents related successes at the policy level to the solidarity building on the ground, especially between movements. This was in turn possible because of the flexibility and multi-year support of the MDG3 Fund.  This movement solidarity in turn contributed to holding the line as well as advancement…</a:t>
            </a:r>
          </a:p>
          <a:p>
            <a:endParaRPr lang="en-US" dirty="0"/>
          </a:p>
        </p:txBody>
      </p:sp>
      <p:sp>
        <p:nvSpPr>
          <p:cNvPr id="4" name="Slide Number Placeholder 3"/>
          <p:cNvSpPr>
            <a:spLocks noGrp="1"/>
          </p:cNvSpPr>
          <p:nvPr>
            <p:ph type="sldNum" sz="quarter" idx="10"/>
          </p:nvPr>
        </p:nvSpPr>
        <p:spPr/>
        <p:txBody>
          <a:bodyPr/>
          <a:lstStyle/>
          <a:p>
            <a:fld id="{83E5411E-B242-6544-B551-981678D6DF2D}" type="slidenum">
              <a:rPr lang="en-US" smtClean="0"/>
              <a:t>37</a:t>
            </a:fld>
            <a:endParaRPr lang="en-US"/>
          </a:p>
        </p:txBody>
      </p:sp>
    </p:spTree>
    <p:extLst>
      <p:ext uri="{BB962C8B-B14F-4D97-AF65-F5344CB8AC3E}">
        <p14:creationId xmlns:p14="http://schemas.microsoft.com/office/powerpoint/2010/main" val="3505367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Often through media, grantees found creative ways to mobilize women’s rights groups on the ground and raised public awareness about discriminatory legislation or practices. In doing so groups modeled new forms of leadership and prevented the rollback of gains. </a:t>
            </a:r>
          </a:p>
          <a:p>
            <a:endParaRPr lang="en-US" dirty="0"/>
          </a:p>
        </p:txBody>
      </p:sp>
      <p:sp>
        <p:nvSpPr>
          <p:cNvPr id="4" name="Slide Number Placeholder 3"/>
          <p:cNvSpPr>
            <a:spLocks noGrp="1"/>
          </p:cNvSpPr>
          <p:nvPr>
            <p:ph type="sldNum" sz="quarter" idx="10"/>
          </p:nvPr>
        </p:nvSpPr>
        <p:spPr/>
        <p:txBody>
          <a:bodyPr/>
          <a:lstStyle/>
          <a:p>
            <a:fld id="{83E5411E-B242-6544-B551-981678D6DF2D}" type="slidenum">
              <a:rPr lang="en-US" smtClean="0"/>
              <a:t>38</a:t>
            </a:fld>
            <a:endParaRPr lang="en-US"/>
          </a:p>
        </p:txBody>
      </p:sp>
    </p:spTree>
    <p:extLst>
      <p:ext uri="{BB962C8B-B14F-4D97-AF65-F5344CB8AC3E}">
        <p14:creationId xmlns:p14="http://schemas.microsoft.com/office/powerpoint/2010/main" val="2920731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39</a:t>
            </a:fld>
            <a:endParaRPr lang="en-US"/>
          </a:p>
        </p:txBody>
      </p:sp>
    </p:spTree>
    <p:extLst>
      <p:ext uri="{BB962C8B-B14F-4D97-AF65-F5344CB8AC3E}">
        <p14:creationId xmlns:p14="http://schemas.microsoft.com/office/powerpoint/2010/main" val="238994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is transnational</a:t>
            </a:r>
            <a:r>
              <a:rPr lang="en-US" baseline="0" dirty="0" smtClean="0"/>
              <a:t> – e.g. work with OECD- as well as in multiple regions and countries</a:t>
            </a:r>
            <a:endParaRPr lang="en-US" dirty="0"/>
          </a:p>
        </p:txBody>
      </p:sp>
      <p:sp>
        <p:nvSpPr>
          <p:cNvPr id="4" name="Slide Number Placeholder 3"/>
          <p:cNvSpPr>
            <a:spLocks noGrp="1"/>
          </p:cNvSpPr>
          <p:nvPr>
            <p:ph type="sldNum" sz="quarter" idx="10"/>
          </p:nvPr>
        </p:nvSpPr>
        <p:spPr/>
        <p:txBody>
          <a:bodyPr/>
          <a:lstStyle/>
          <a:p>
            <a:fld id="{7971615A-FF70-0C43-A8C8-A9BC77F4688C}" type="slidenum">
              <a:rPr lang="en-US" smtClean="0"/>
              <a:t>4</a:t>
            </a:fld>
            <a:endParaRPr lang="en-US"/>
          </a:p>
        </p:txBody>
      </p:sp>
    </p:spTree>
    <p:extLst>
      <p:ext uri="{BB962C8B-B14F-4D97-AF65-F5344CB8AC3E}">
        <p14:creationId xmlns:p14="http://schemas.microsoft.com/office/powerpoint/2010/main" val="1855233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40</a:t>
            </a:fld>
            <a:endParaRPr lang="en-US"/>
          </a:p>
        </p:txBody>
      </p:sp>
    </p:spTree>
    <p:extLst>
      <p:ext uri="{BB962C8B-B14F-4D97-AF65-F5344CB8AC3E}">
        <p14:creationId xmlns:p14="http://schemas.microsoft.com/office/powerpoint/2010/main" val="134429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41</a:t>
            </a:fld>
            <a:endParaRPr lang="en-US"/>
          </a:p>
        </p:txBody>
      </p:sp>
    </p:spTree>
    <p:extLst>
      <p:ext uri="{BB962C8B-B14F-4D97-AF65-F5344CB8AC3E}">
        <p14:creationId xmlns:p14="http://schemas.microsoft.com/office/powerpoint/2010/main" val="3247193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42</a:t>
            </a:fld>
            <a:endParaRPr lang="en-US"/>
          </a:p>
        </p:txBody>
      </p:sp>
    </p:spTree>
    <p:extLst>
      <p:ext uri="{BB962C8B-B14F-4D97-AF65-F5344CB8AC3E}">
        <p14:creationId xmlns:p14="http://schemas.microsoft.com/office/powerpoint/2010/main" val="2918732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43</a:t>
            </a:fld>
            <a:endParaRPr lang="en-US"/>
          </a:p>
        </p:txBody>
      </p:sp>
    </p:spTree>
    <p:extLst>
      <p:ext uri="{BB962C8B-B14F-4D97-AF65-F5344CB8AC3E}">
        <p14:creationId xmlns:p14="http://schemas.microsoft.com/office/powerpoint/2010/main" val="4093387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44</a:t>
            </a:fld>
            <a:endParaRPr lang="en-US"/>
          </a:p>
        </p:txBody>
      </p:sp>
    </p:spTree>
    <p:extLst>
      <p:ext uri="{BB962C8B-B14F-4D97-AF65-F5344CB8AC3E}">
        <p14:creationId xmlns:p14="http://schemas.microsoft.com/office/powerpoint/2010/main" val="2609266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45</a:t>
            </a:fld>
            <a:endParaRPr lang="en-US"/>
          </a:p>
        </p:txBody>
      </p:sp>
    </p:spTree>
    <p:extLst>
      <p:ext uri="{BB962C8B-B14F-4D97-AF65-F5344CB8AC3E}">
        <p14:creationId xmlns:p14="http://schemas.microsoft.com/office/powerpoint/2010/main" val="3968026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46</a:t>
            </a:fld>
            <a:endParaRPr lang="en-US"/>
          </a:p>
        </p:txBody>
      </p:sp>
    </p:spTree>
    <p:extLst>
      <p:ext uri="{BB962C8B-B14F-4D97-AF65-F5344CB8AC3E}">
        <p14:creationId xmlns:p14="http://schemas.microsoft.com/office/powerpoint/2010/main" val="41990609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47</a:t>
            </a:fld>
            <a:endParaRPr lang="en-US"/>
          </a:p>
        </p:txBody>
      </p:sp>
    </p:spTree>
    <p:extLst>
      <p:ext uri="{BB962C8B-B14F-4D97-AF65-F5344CB8AC3E}">
        <p14:creationId xmlns:p14="http://schemas.microsoft.com/office/powerpoint/2010/main" val="1035197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48</a:t>
            </a:fld>
            <a:endParaRPr lang="en-US"/>
          </a:p>
        </p:txBody>
      </p:sp>
    </p:spTree>
    <p:extLst>
      <p:ext uri="{BB962C8B-B14F-4D97-AF65-F5344CB8AC3E}">
        <p14:creationId xmlns:p14="http://schemas.microsoft.com/office/powerpoint/2010/main" val="1167350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49</a:t>
            </a:fld>
            <a:endParaRPr lang="en-US"/>
          </a:p>
        </p:txBody>
      </p:sp>
    </p:spTree>
    <p:extLst>
      <p:ext uri="{BB962C8B-B14F-4D97-AF65-F5344CB8AC3E}">
        <p14:creationId xmlns:p14="http://schemas.microsoft.com/office/powerpoint/2010/main" val="388731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a:t>
            </a:fld>
            <a:endParaRPr lang="en-US"/>
          </a:p>
        </p:txBody>
      </p:sp>
    </p:spTree>
    <p:extLst>
      <p:ext uri="{BB962C8B-B14F-4D97-AF65-F5344CB8AC3E}">
        <p14:creationId xmlns:p14="http://schemas.microsoft.com/office/powerpoint/2010/main" val="32091970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50</a:t>
            </a:fld>
            <a:endParaRPr lang="en-US"/>
          </a:p>
        </p:txBody>
      </p:sp>
    </p:spTree>
    <p:extLst>
      <p:ext uri="{BB962C8B-B14F-4D97-AF65-F5344CB8AC3E}">
        <p14:creationId xmlns:p14="http://schemas.microsoft.com/office/powerpoint/2010/main" val="1142556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51</a:t>
            </a:fld>
            <a:endParaRPr lang="en-US"/>
          </a:p>
        </p:txBody>
      </p:sp>
    </p:spTree>
    <p:extLst>
      <p:ext uri="{BB962C8B-B14F-4D97-AF65-F5344CB8AC3E}">
        <p14:creationId xmlns:p14="http://schemas.microsoft.com/office/powerpoint/2010/main" val="8234612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52</a:t>
            </a:fld>
            <a:endParaRPr lang="en-US"/>
          </a:p>
        </p:txBody>
      </p:sp>
    </p:spTree>
    <p:extLst>
      <p:ext uri="{BB962C8B-B14F-4D97-AF65-F5344CB8AC3E}">
        <p14:creationId xmlns:p14="http://schemas.microsoft.com/office/powerpoint/2010/main" val="1650527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53</a:t>
            </a:fld>
            <a:endParaRPr lang="en-US"/>
          </a:p>
        </p:txBody>
      </p:sp>
    </p:spTree>
    <p:extLst>
      <p:ext uri="{BB962C8B-B14F-4D97-AF65-F5344CB8AC3E}">
        <p14:creationId xmlns:p14="http://schemas.microsoft.com/office/powerpoint/2010/main" val="3919739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citing data </a:t>
            </a:r>
            <a:r>
              <a:rPr lang="en-US" dirty="0" err="1" smtClean="0"/>
              <a:t>Forbes.com</a:t>
            </a:r>
            <a:r>
              <a:rPr lang="en-US" dirty="0" smtClean="0"/>
              <a:t>, The Power of Investing in Women, by Betsy Brill, 3/28/11, &amp;  “Untapped Potential: European Foundation Funding for Women and Girls”, </a:t>
            </a:r>
            <a:r>
              <a:rPr lang="en-US" dirty="0" err="1" smtClean="0"/>
              <a:t>MamaCash</a:t>
            </a:r>
            <a:r>
              <a:rPr lang="en-US" dirty="0" smtClean="0"/>
              <a:t>, The Foundation Center and </a:t>
            </a:r>
            <a:r>
              <a:rPr lang="en-US" dirty="0" err="1" smtClean="0"/>
              <a:t>Weisblatt</a:t>
            </a:r>
            <a:r>
              <a:rPr lang="en-US" dirty="0" smtClean="0"/>
              <a:t> &amp; </a:t>
            </a:r>
            <a:r>
              <a:rPr lang="en-US" dirty="0" err="1" smtClean="0"/>
              <a:t>associé</a:t>
            </a:r>
            <a:r>
              <a:rPr lang="en-US" dirty="0" smtClean="0"/>
              <a:t>, January 2011</a:t>
            </a:r>
          </a:p>
          <a:p>
            <a:endParaRPr lang="en-US" dirty="0"/>
          </a:p>
        </p:txBody>
      </p:sp>
      <p:sp>
        <p:nvSpPr>
          <p:cNvPr id="4" name="Slide Number Placeholder 3"/>
          <p:cNvSpPr>
            <a:spLocks noGrp="1"/>
          </p:cNvSpPr>
          <p:nvPr>
            <p:ph type="sldNum" sz="quarter" idx="10"/>
          </p:nvPr>
        </p:nvSpPr>
        <p:spPr/>
        <p:txBody>
          <a:bodyPr/>
          <a:lstStyle/>
          <a:p>
            <a:fld id="{6CFE603B-6F8D-1240-97C1-722C03E7D699}" type="slidenum">
              <a:rPr lang="en-US" smtClean="0"/>
              <a:t>54</a:t>
            </a:fld>
            <a:endParaRPr lang="en-US"/>
          </a:p>
        </p:txBody>
      </p:sp>
    </p:spTree>
    <p:extLst>
      <p:ext uri="{BB962C8B-B14F-4D97-AF65-F5344CB8AC3E}">
        <p14:creationId xmlns:p14="http://schemas.microsoft.com/office/powerpoint/2010/main" val="1867683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55</a:t>
            </a:fld>
            <a:endParaRPr lang="en-US"/>
          </a:p>
        </p:txBody>
      </p:sp>
    </p:spTree>
    <p:extLst>
      <p:ext uri="{BB962C8B-B14F-4D97-AF65-F5344CB8AC3E}">
        <p14:creationId xmlns:p14="http://schemas.microsoft.com/office/powerpoint/2010/main" val="3657365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56</a:t>
            </a:fld>
            <a:endParaRPr lang="en-US"/>
          </a:p>
        </p:txBody>
      </p:sp>
    </p:spTree>
    <p:extLst>
      <p:ext uri="{BB962C8B-B14F-4D97-AF65-F5344CB8AC3E}">
        <p14:creationId xmlns:p14="http://schemas.microsoft.com/office/powerpoint/2010/main" val="3015457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57</a:t>
            </a:fld>
            <a:endParaRPr lang="en-US"/>
          </a:p>
        </p:txBody>
      </p:sp>
    </p:spTree>
    <p:extLst>
      <p:ext uri="{BB962C8B-B14F-4D97-AF65-F5344CB8AC3E}">
        <p14:creationId xmlns:p14="http://schemas.microsoft.com/office/powerpoint/2010/main" val="42056259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58</a:t>
            </a:fld>
            <a:endParaRPr lang="en-US"/>
          </a:p>
        </p:txBody>
      </p:sp>
    </p:spTree>
    <p:extLst>
      <p:ext uri="{BB962C8B-B14F-4D97-AF65-F5344CB8AC3E}">
        <p14:creationId xmlns:p14="http://schemas.microsoft.com/office/powerpoint/2010/main" val="3143268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59</a:t>
            </a:fld>
            <a:endParaRPr lang="en-US"/>
          </a:p>
        </p:txBody>
      </p:sp>
    </p:spTree>
    <p:extLst>
      <p:ext uri="{BB962C8B-B14F-4D97-AF65-F5344CB8AC3E}">
        <p14:creationId xmlns:p14="http://schemas.microsoft.com/office/powerpoint/2010/main" val="374004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a:t>
            </a:fld>
            <a:endParaRPr lang="en-US"/>
          </a:p>
        </p:txBody>
      </p:sp>
    </p:spTree>
    <p:extLst>
      <p:ext uri="{BB962C8B-B14F-4D97-AF65-F5344CB8AC3E}">
        <p14:creationId xmlns:p14="http://schemas.microsoft.com/office/powerpoint/2010/main" val="2910898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60</a:t>
            </a:fld>
            <a:endParaRPr lang="en-US"/>
          </a:p>
        </p:txBody>
      </p:sp>
    </p:spTree>
    <p:extLst>
      <p:ext uri="{BB962C8B-B14F-4D97-AF65-F5344CB8AC3E}">
        <p14:creationId xmlns:p14="http://schemas.microsoft.com/office/powerpoint/2010/main" val="11019765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61</a:t>
            </a:fld>
            <a:endParaRPr lang="en-US"/>
          </a:p>
        </p:txBody>
      </p:sp>
    </p:spTree>
    <p:extLst>
      <p:ext uri="{BB962C8B-B14F-4D97-AF65-F5344CB8AC3E}">
        <p14:creationId xmlns:p14="http://schemas.microsoft.com/office/powerpoint/2010/main" val="2676093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62</a:t>
            </a:fld>
            <a:endParaRPr lang="en-US"/>
          </a:p>
        </p:txBody>
      </p:sp>
    </p:spTree>
    <p:extLst>
      <p:ext uri="{BB962C8B-B14F-4D97-AF65-F5344CB8AC3E}">
        <p14:creationId xmlns:p14="http://schemas.microsoft.com/office/powerpoint/2010/main" val="27180050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63</a:t>
            </a:fld>
            <a:endParaRPr lang="en-US"/>
          </a:p>
        </p:txBody>
      </p:sp>
    </p:spTree>
    <p:extLst>
      <p:ext uri="{BB962C8B-B14F-4D97-AF65-F5344CB8AC3E}">
        <p14:creationId xmlns:p14="http://schemas.microsoft.com/office/powerpoint/2010/main" val="36711100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64</a:t>
            </a:fld>
            <a:endParaRPr lang="en-US"/>
          </a:p>
        </p:txBody>
      </p:sp>
    </p:spTree>
    <p:extLst>
      <p:ext uri="{BB962C8B-B14F-4D97-AF65-F5344CB8AC3E}">
        <p14:creationId xmlns:p14="http://schemas.microsoft.com/office/powerpoint/2010/main" val="1025089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65</a:t>
            </a:fld>
            <a:endParaRPr lang="en-US"/>
          </a:p>
        </p:txBody>
      </p:sp>
    </p:spTree>
    <p:extLst>
      <p:ext uri="{BB962C8B-B14F-4D97-AF65-F5344CB8AC3E}">
        <p14:creationId xmlns:p14="http://schemas.microsoft.com/office/powerpoint/2010/main" val="4071428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66</a:t>
            </a:fld>
            <a:endParaRPr lang="en-US"/>
          </a:p>
        </p:txBody>
      </p:sp>
    </p:spTree>
    <p:extLst>
      <p:ext uri="{BB962C8B-B14F-4D97-AF65-F5344CB8AC3E}">
        <p14:creationId xmlns:p14="http://schemas.microsoft.com/office/powerpoint/2010/main" val="13076621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67</a:t>
            </a:fld>
            <a:endParaRPr lang="en-US"/>
          </a:p>
        </p:txBody>
      </p:sp>
    </p:spTree>
    <p:extLst>
      <p:ext uri="{BB962C8B-B14F-4D97-AF65-F5344CB8AC3E}">
        <p14:creationId xmlns:p14="http://schemas.microsoft.com/office/powerpoint/2010/main" val="1901312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68</a:t>
            </a:fld>
            <a:endParaRPr lang="en-US"/>
          </a:p>
        </p:txBody>
      </p:sp>
    </p:spTree>
    <p:extLst>
      <p:ext uri="{BB962C8B-B14F-4D97-AF65-F5344CB8AC3E}">
        <p14:creationId xmlns:p14="http://schemas.microsoft.com/office/powerpoint/2010/main" val="21576233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69</a:t>
            </a:fld>
            <a:endParaRPr lang="en-US"/>
          </a:p>
        </p:txBody>
      </p:sp>
    </p:spTree>
    <p:extLst>
      <p:ext uri="{BB962C8B-B14F-4D97-AF65-F5344CB8AC3E}">
        <p14:creationId xmlns:p14="http://schemas.microsoft.com/office/powerpoint/2010/main" val="88730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a:t>
            </a:fld>
            <a:endParaRPr lang="en-US"/>
          </a:p>
        </p:txBody>
      </p:sp>
    </p:spTree>
    <p:extLst>
      <p:ext uri="{BB962C8B-B14F-4D97-AF65-F5344CB8AC3E}">
        <p14:creationId xmlns:p14="http://schemas.microsoft.com/office/powerpoint/2010/main" val="41327212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70</a:t>
            </a:fld>
            <a:endParaRPr lang="en-US"/>
          </a:p>
        </p:txBody>
      </p:sp>
    </p:spTree>
    <p:extLst>
      <p:ext uri="{BB962C8B-B14F-4D97-AF65-F5344CB8AC3E}">
        <p14:creationId xmlns:p14="http://schemas.microsoft.com/office/powerpoint/2010/main" val="24854827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71</a:t>
            </a:fld>
            <a:endParaRPr lang="en-US"/>
          </a:p>
        </p:txBody>
      </p:sp>
    </p:spTree>
    <p:extLst>
      <p:ext uri="{BB962C8B-B14F-4D97-AF65-F5344CB8AC3E}">
        <p14:creationId xmlns:p14="http://schemas.microsoft.com/office/powerpoint/2010/main" val="1630952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72</a:t>
            </a:fld>
            <a:endParaRPr lang="en-US"/>
          </a:p>
        </p:txBody>
      </p:sp>
    </p:spTree>
    <p:extLst>
      <p:ext uri="{BB962C8B-B14F-4D97-AF65-F5344CB8AC3E}">
        <p14:creationId xmlns:p14="http://schemas.microsoft.com/office/powerpoint/2010/main" val="150419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73</a:t>
            </a:fld>
            <a:endParaRPr lang="en-US"/>
          </a:p>
        </p:txBody>
      </p:sp>
    </p:spTree>
    <p:extLst>
      <p:ext uri="{BB962C8B-B14F-4D97-AF65-F5344CB8AC3E}">
        <p14:creationId xmlns:p14="http://schemas.microsoft.com/office/powerpoint/2010/main" val="5740883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74</a:t>
            </a:fld>
            <a:endParaRPr lang="en-US"/>
          </a:p>
        </p:txBody>
      </p:sp>
    </p:spTree>
    <p:extLst>
      <p:ext uri="{BB962C8B-B14F-4D97-AF65-F5344CB8AC3E}">
        <p14:creationId xmlns:p14="http://schemas.microsoft.com/office/powerpoint/2010/main" val="8841963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75</a:t>
            </a:fld>
            <a:endParaRPr lang="en-US"/>
          </a:p>
        </p:txBody>
      </p:sp>
    </p:spTree>
    <p:extLst>
      <p:ext uri="{BB962C8B-B14F-4D97-AF65-F5344CB8AC3E}">
        <p14:creationId xmlns:p14="http://schemas.microsoft.com/office/powerpoint/2010/main" val="31647320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76</a:t>
            </a:fld>
            <a:endParaRPr lang="en-US"/>
          </a:p>
        </p:txBody>
      </p:sp>
    </p:spTree>
    <p:extLst>
      <p:ext uri="{BB962C8B-B14F-4D97-AF65-F5344CB8AC3E}">
        <p14:creationId xmlns:p14="http://schemas.microsoft.com/office/powerpoint/2010/main" val="19207531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77</a:t>
            </a:fld>
            <a:endParaRPr lang="en-US"/>
          </a:p>
        </p:txBody>
      </p:sp>
    </p:spTree>
    <p:extLst>
      <p:ext uri="{BB962C8B-B14F-4D97-AF65-F5344CB8AC3E}">
        <p14:creationId xmlns:p14="http://schemas.microsoft.com/office/powerpoint/2010/main" val="112312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8</a:t>
            </a:fld>
            <a:endParaRPr lang="en-US"/>
          </a:p>
        </p:txBody>
      </p:sp>
    </p:spTree>
    <p:extLst>
      <p:ext uri="{BB962C8B-B14F-4D97-AF65-F5344CB8AC3E}">
        <p14:creationId xmlns:p14="http://schemas.microsoft.com/office/powerpoint/2010/main" val="113305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E5411E-B242-6544-B551-981678D6DF2D}" type="slidenum">
              <a:rPr lang="en-US" smtClean="0"/>
              <a:t>9</a:t>
            </a:fld>
            <a:endParaRPr lang="en-US"/>
          </a:p>
        </p:txBody>
      </p:sp>
    </p:spTree>
    <p:extLst>
      <p:ext uri="{BB962C8B-B14F-4D97-AF65-F5344CB8AC3E}">
        <p14:creationId xmlns:p14="http://schemas.microsoft.com/office/powerpoint/2010/main" val="266942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5CA1B2-E37D-194C-A28A-827AFFAF23F7}" type="datetime1">
              <a:rPr lang="en-CA" smtClean="0"/>
              <a:t>06/03/2013</a:t>
            </a:fld>
            <a:endParaRPr lang="en-US"/>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2AE6-7DEB-1D4F-8FCE-6DF2C51D09CD}" type="datetime1">
              <a:rPr lang="en-CA" smtClean="0"/>
              <a:t>06/03/2013</a:t>
            </a:fld>
            <a:endParaRPr lang="en-US"/>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81E18-AE66-B24F-A085-18D3E54618FB}" type="datetime1">
              <a:rPr lang="en-CA" smtClean="0"/>
              <a:t>06/03/2013</a:t>
            </a:fld>
            <a:endParaRPr lang="en-US"/>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07AF7-69D9-C544-B467-51CF886497AE}" type="datetime1">
              <a:rPr lang="en-CA" smtClean="0"/>
              <a:t>06/03/2013</a:t>
            </a:fld>
            <a:endParaRPr lang="en-US"/>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9C934-52DE-4648-A5F1-649CE027BD1A}" type="datetime1">
              <a:rPr lang="en-CA" smtClean="0"/>
              <a:t>06/03/2013</a:t>
            </a:fld>
            <a:endParaRPr lang="en-US"/>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3627BC-ABD9-7C43-B337-AAE9CC98D162}" type="datetime1">
              <a:rPr lang="en-CA" smtClean="0"/>
              <a:t>06/03/2013</a:t>
            </a:fld>
            <a:endParaRPr lang="en-US"/>
          </a:p>
        </p:txBody>
      </p:sp>
      <p:sp>
        <p:nvSpPr>
          <p:cNvPr id="6" name="Footer Placeholder 5"/>
          <p:cNvSpPr>
            <a:spLocks noGrp="1"/>
          </p:cNvSpPr>
          <p:nvPr>
            <p:ph type="ftr" sz="quarter" idx="11"/>
          </p:nvPr>
        </p:nvSpPr>
        <p:spPr/>
        <p:txBody>
          <a:bodyPr/>
          <a:lstStyle/>
          <a:p>
            <a:r>
              <a:rPr lang="en-US" smtClean="0"/>
              <a:t>AWID 2012</a:t>
            </a:r>
            <a:endParaRPr lang="en-US"/>
          </a:p>
        </p:txBody>
      </p:sp>
      <p:sp>
        <p:nvSpPr>
          <p:cNvPr id="7" name="Slide Number Placeholder 6"/>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6F4DF6-DDD8-CC41-8027-A219D4205A7E}" type="datetime1">
              <a:rPr lang="en-CA" smtClean="0"/>
              <a:t>06/03/2013</a:t>
            </a:fld>
            <a:endParaRPr lang="en-US"/>
          </a:p>
        </p:txBody>
      </p:sp>
      <p:sp>
        <p:nvSpPr>
          <p:cNvPr id="8" name="Footer Placeholder 7"/>
          <p:cNvSpPr>
            <a:spLocks noGrp="1"/>
          </p:cNvSpPr>
          <p:nvPr>
            <p:ph type="ftr" sz="quarter" idx="11"/>
          </p:nvPr>
        </p:nvSpPr>
        <p:spPr/>
        <p:txBody>
          <a:bodyPr/>
          <a:lstStyle/>
          <a:p>
            <a:r>
              <a:rPr lang="en-US" smtClean="0"/>
              <a:t>AWID 2012</a:t>
            </a:r>
            <a:endParaRPr lang="en-US"/>
          </a:p>
        </p:txBody>
      </p:sp>
      <p:sp>
        <p:nvSpPr>
          <p:cNvPr id="9" name="Slide Number Placeholder 8"/>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2593B-BDE5-3142-A8F3-7A38B172CEDC}" type="datetime1">
              <a:rPr lang="en-CA" smtClean="0"/>
              <a:t>06/03/2013</a:t>
            </a:fld>
            <a:endParaRPr lang="en-US"/>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E225D-9BEF-0340-9E1C-78A047A56A42}" type="datetime1">
              <a:rPr lang="en-CA" smtClean="0"/>
              <a:t>06/03/2013</a:t>
            </a:fld>
            <a:endParaRPr lang="en-US"/>
          </a:p>
        </p:txBody>
      </p:sp>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67DB9-2AAD-7145-9CDB-7EEC82324CE3}" type="datetime1">
              <a:rPr lang="en-CA" smtClean="0"/>
              <a:t>06/03/2013</a:t>
            </a:fld>
            <a:endParaRPr lang="en-US"/>
          </a:p>
        </p:txBody>
      </p:sp>
      <p:sp>
        <p:nvSpPr>
          <p:cNvPr id="6" name="Footer Placeholder 5"/>
          <p:cNvSpPr>
            <a:spLocks noGrp="1"/>
          </p:cNvSpPr>
          <p:nvPr>
            <p:ph type="ftr" sz="quarter" idx="11"/>
          </p:nvPr>
        </p:nvSpPr>
        <p:spPr/>
        <p:txBody>
          <a:bodyPr/>
          <a:lstStyle/>
          <a:p>
            <a:r>
              <a:rPr lang="en-US" smtClean="0"/>
              <a:t>AWID 2012</a:t>
            </a:r>
            <a:endParaRPr lang="en-US"/>
          </a:p>
        </p:txBody>
      </p:sp>
      <p:sp>
        <p:nvSpPr>
          <p:cNvPr id="7" name="Slide Number Placeholder 6"/>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AFF77-ECBD-F445-BBAE-A7325B6B7434}" type="datetime1">
              <a:rPr lang="en-CA" smtClean="0"/>
              <a:t>06/03/2013</a:t>
            </a:fld>
            <a:endParaRPr lang="en-US"/>
          </a:p>
        </p:txBody>
      </p:sp>
      <p:sp>
        <p:nvSpPr>
          <p:cNvPr id="6" name="Footer Placeholder 5"/>
          <p:cNvSpPr>
            <a:spLocks noGrp="1"/>
          </p:cNvSpPr>
          <p:nvPr>
            <p:ph type="ftr" sz="quarter" idx="11"/>
          </p:nvPr>
        </p:nvSpPr>
        <p:spPr/>
        <p:txBody>
          <a:bodyPr/>
          <a:lstStyle/>
          <a:p>
            <a:r>
              <a:rPr lang="en-US" smtClean="0"/>
              <a:t>AWID 2012</a:t>
            </a:r>
            <a:endParaRPr lang="en-US"/>
          </a:p>
        </p:txBody>
      </p:sp>
      <p:sp>
        <p:nvSpPr>
          <p:cNvPr id="7" name="Slide Number Placeholder 6"/>
          <p:cNvSpPr>
            <a:spLocks noGrp="1"/>
          </p:cNvSpPr>
          <p:nvPr>
            <p:ph type="sldNum" sz="quarter" idx="12"/>
          </p:nvPr>
        </p:nvSpPr>
        <p:spPr/>
        <p:txBody>
          <a:bodyPr/>
          <a:lstStyle/>
          <a:p>
            <a:fld id="{2CACD695-697A-7342-A896-D530825AC3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4690E-1753-4942-BCCA-D1C731B16F76}" type="datetime1">
              <a:rPr lang="en-CA" smtClean="0"/>
              <a:t>06/03/2013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AWID 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CD695-697A-7342-A896-D530825AC3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localhost\Users\sribee\Documents\2006\Jan-Dec%2006\June%2006\Srilatha's%2016-06%20GWIA%20presentation%201.pp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923" y="1197837"/>
            <a:ext cx="8184662" cy="1470025"/>
          </a:xfrm>
        </p:spPr>
        <p:txBody>
          <a:bodyPr>
            <a:noAutofit/>
          </a:bodyPr>
          <a:lstStyle/>
          <a:p>
            <a:r>
              <a:rPr lang="en-US" sz="5400" dirty="0" smtClean="0">
                <a:solidFill>
                  <a:srgbClr val="FF0000"/>
                </a:solidFill>
              </a:rPr>
              <a:t>Women Moving Mountains</a:t>
            </a:r>
            <a:endParaRPr lang="en-US" sz="5400" dirty="0">
              <a:solidFill>
                <a:srgbClr val="FF0000"/>
              </a:solidFill>
            </a:endParaRPr>
          </a:p>
        </p:txBody>
      </p:sp>
      <p:sp>
        <p:nvSpPr>
          <p:cNvPr id="3" name="Subtitle 2"/>
          <p:cNvSpPr>
            <a:spLocks noGrp="1"/>
          </p:cNvSpPr>
          <p:nvPr>
            <p:ph type="subTitle" idx="1"/>
          </p:nvPr>
        </p:nvSpPr>
        <p:spPr>
          <a:xfrm>
            <a:off x="468923" y="2708803"/>
            <a:ext cx="8073511" cy="3040443"/>
          </a:xfrm>
        </p:spPr>
        <p:txBody>
          <a:bodyPr>
            <a:normAutofit fontScale="92500" lnSpcReduction="10000"/>
          </a:bodyPr>
          <a:lstStyle/>
          <a:p>
            <a:r>
              <a:rPr lang="en-US" sz="3600" dirty="0" smtClean="0"/>
              <a:t>AWID’s Independent Assessment of the Global Impact of the MDG3 Fund </a:t>
            </a:r>
          </a:p>
          <a:p>
            <a:endParaRPr lang="en-US" sz="3600" dirty="0" smtClean="0"/>
          </a:p>
          <a:p>
            <a:r>
              <a:rPr lang="en-US" sz="3600" dirty="0" smtClean="0"/>
              <a:t>AWID Research Team: Srilatha Batliwala, Khoshnam Hamid, Cindy Clark, Sarah Rosenhek &amp; Julia Miller </a:t>
            </a:r>
            <a:endParaRPr lang="en-US" sz="3600" dirty="0"/>
          </a:p>
        </p:txBody>
      </p:sp>
      <p:sp>
        <p:nvSpPr>
          <p:cNvPr id="4" name="Footer Placeholder 3"/>
          <p:cNvSpPr>
            <a:spLocks noGrp="1"/>
          </p:cNvSpPr>
          <p:nvPr>
            <p:ph type="ftr" sz="quarter" idx="11"/>
          </p:nvPr>
        </p:nvSpPr>
        <p:spPr>
          <a:xfrm>
            <a:off x="2822713" y="6003236"/>
            <a:ext cx="3197087" cy="718240"/>
          </a:xfrm>
        </p:spPr>
        <p:txBody>
          <a:bodyPr/>
          <a:lstStyle/>
          <a:p>
            <a:r>
              <a:rPr lang="en-US" sz="2800" dirty="0" smtClean="0"/>
              <a:t>Novem</a:t>
            </a:r>
            <a:r>
              <a:rPr lang="en-US" sz="2800" dirty="0" smtClean="0"/>
              <a:t>ber 19, 2012</a:t>
            </a:r>
            <a:endParaRPr lang="en-US" sz="2800" dirty="0"/>
          </a:p>
        </p:txBody>
      </p:sp>
      <p:sp>
        <p:nvSpPr>
          <p:cNvPr id="5" name="Slide Number Placeholder 4"/>
          <p:cNvSpPr>
            <a:spLocks noGrp="1"/>
          </p:cNvSpPr>
          <p:nvPr>
            <p:ph type="sldNum" sz="quarter" idx="12"/>
          </p:nvPr>
        </p:nvSpPr>
        <p:spPr/>
        <p:txBody>
          <a:bodyPr/>
          <a:lstStyle/>
          <a:p>
            <a:fld id="{2CACD695-697A-7342-A896-D530825AC395}" type="slidenum">
              <a:rPr lang="en-US" smtClean="0"/>
              <a:t>1</a:t>
            </a:fld>
            <a:endParaRPr lang="en-US"/>
          </a:p>
        </p:txBody>
      </p:sp>
    </p:spTree>
    <p:extLst>
      <p:ext uri="{BB962C8B-B14F-4D97-AF65-F5344CB8AC3E}">
        <p14:creationId xmlns:p14="http://schemas.microsoft.com/office/powerpoint/2010/main" val="3254854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815" y="40176"/>
            <a:ext cx="6596185" cy="1143000"/>
          </a:xfrm>
        </p:spPr>
        <p:txBody>
          <a:bodyPr>
            <a:normAutofit/>
          </a:bodyPr>
          <a:lstStyle/>
          <a:p>
            <a:r>
              <a:rPr lang="en-US" dirty="0" smtClean="0">
                <a:solidFill>
                  <a:srgbClr val="FF0000"/>
                </a:solidFill>
              </a:rPr>
              <a:t>The Americas &amp; Caribbean</a:t>
            </a:r>
            <a:endParaRPr lang="en-US" dirty="0">
              <a:solidFill>
                <a:srgbClr val="FF0000"/>
              </a:solidFill>
            </a:endParaRPr>
          </a:p>
        </p:txBody>
      </p:sp>
      <p:sp>
        <p:nvSpPr>
          <p:cNvPr id="3" name="Content Placeholder 2"/>
          <p:cNvSpPr>
            <a:spLocks noGrp="1"/>
          </p:cNvSpPr>
          <p:nvPr>
            <p:ph sz="half" idx="1"/>
          </p:nvPr>
        </p:nvSpPr>
        <p:spPr>
          <a:xfrm>
            <a:off x="320431" y="818660"/>
            <a:ext cx="2649415" cy="3909647"/>
          </a:xfrm>
        </p:spPr>
        <p:txBody>
          <a:bodyPr>
            <a:normAutofit fontScale="77500" lnSpcReduction="20000"/>
          </a:bodyPr>
          <a:lstStyle/>
          <a:p>
            <a:pPr marL="0" indent="0">
              <a:buNone/>
            </a:pPr>
            <a:r>
              <a:rPr lang="en-US" sz="3300" dirty="0" smtClean="0">
                <a:solidFill>
                  <a:srgbClr val="FF0000"/>
                </a:solidFill>
              </a:rPr>
              <a:t>Mexico &amp; Mesoamerica</a:t>
            </a:r>
          </a:p>
          <a:p>
            <a:pPr marL="514350" indent="-514350">
              <a:buFont typeface="+mj-lt"/>
              <a:buAutoNum type="arabicPeriod"/>
            </a:pPr>
            <a:r>
              <a:rPr lang="en-US" dirty="0" smtClean="0"/>
              <a:t>Belize</a:t>
            </a:r>
          </a:p>
          <a:p>
            <a:pPr marL="514350" indent="-514350">
              <a:buFont typeface="+mj-lt"/>
              <a:buAutoNum type="arabicPeriod"/>
            </a:pPr>
            <a:r>
              <a:rPr lang="en-US" dirty="0" smtClean="0"/>
              <a:t>Costa Rica</a:t>
            </a:r>
          </a:p>
          <a:p>
            <a:pPr marL="514350" indent="-514350">
              <a:buFont typeface="+mj-lt"/>
              <a:buAutoNum type="arabicPeriod"/>
            </a:pPr>
            <a:r>
              <a:rPr lang="en-US" dirty="0" smtClean="0"/>
              <a:t>El Salvador</a:t>
            </a:r>
          </a:p>
          <a:p>
            <a:pPr marL="514350" indent="-514350">
              <a:buFont typeface="+mj-lt"/>
              <a:buAutoNum type="arabicPeriod"/>
            </a:pPr>
            <a:r>
              <a:rPr lang="en-US" dirty="0" smtClean="0"/>
              <a:t>Guatemala</a:t>
            </a:r>
          </a:p>
          <a:p>
            <a:pPr marL="514350" indent="-514350">
              <a:buFont typeface="+mj-lt"/>
              <a:buAutoNum type="arabicPeriod"/>
            </a:pPr>
            <a:r>
              <a:rPr lang="en-US" dirty="0" err="1" smtClean="0"/>
              <a:t>Hondura</a:t>
            </a:r>
            <a:endParaRPr lang="en-US" dirty="0" smtClean="0"/>
          </a:p>
          <a:p>
            <a:pPr marL="514350" indent="-514350">
              <a:buFont typeface="+mj-lt"/>
              <a:buAutoNum type="arabicPeriod"/>
            </a:pPr>
            <a:r>
              <a:rPr lang="en-US" dirty="0" smtClean="0"/>
              <a:t>Mexico</a:t>
            </a:r>
          </a:p>
          <a:p>
            <a:pPr marL="514350" indent="-514350">
              <a:buFont typeface="+mj-lt"/>
              <a:buAutoNum type="arabicPeriod"/>
            </a:pPr>
            <a:r>
              <a:rPr lang="en-US" dirty="0" smtClean="0"/>
              <a:t>Nicaragua</a:t>
            </a:r>
          </a:p>
          <a:p>
            <a:pPr marL="514350" indent="-514350">
              <a:buFont typeface="+mj-lt"/>
              <a:buAutoNum type="arabicPeriod"/>
            </a:pPr>
            <a:r>
              <a:rPr lang="en-US" dirty="0" smtClean="0"/>
              <a:t>Panama</a:t>
            </a:r>
            <a:endParaRPr lang="en-US" dirty="0"/>
          </a:p>
        </p:txBody>
      </p:sp>
      <p:sp>
        <p:nvSpPr>
          <p:cNvPr id="4" name="Content Placeholder 3"/>
          <p:cNvSpPr>
            <a:spLocks noGrp="1"/>
          </p:cNvSpPr>
          <p:nvPr>
            <p:ph sz="half" idx="2"/>
          </p:nvPr>
        </p:nvSpPr>
        <p:spPr>
          <a:xfrm>
            <a:off x="3262923" y="1600200"/>
            <a:ext cx="2600569" cy="4525963"/>
          </a:xfrm>
        </p:spPr>
        <p:txBody>
          <a:bodyPr>
            <a:normAutofit fontScale="77500" lnSpcReduction="20000"/>
          </a:bodyPr>
          <a:lstStyle/>
          <a:p>
            <a:pPr marL="0" indent="0">
              <a:buNone/>
            </a:pPr>
            <a:r>
              <a:rPr lang="en-US" sz="3300" dirty="0" smtClean="0">
                <a:solidFill>
                  <a:srgbClr val="FF0000"/>
                </a:solidFill>
              </a:rPr>
              <a:t>South America</a:t>
            </a:r>
          </a:p>
          <a:p>
            <a:pPr marL="514350" indent="-514350">
              <a:buFont typeface="+mj-lt"/>
              <a:buAutoNum type="arabicPeriod"/>
            </a:pPr>
            <a:r>
              <a:rPr lang="en-US" dirty="0" smtClean="0"/>
              <a:t>Argentina</a:t>
            </a:r>
          </a:p>
          <a:p>
            <a:pPr marL="514350" indent="-514350">
              <a:buFont typeface="+mj-lt"/>
              <a:buAutoNum type="arabicPeriod"/>
            </a:pPr>
            <a:r>
              <a:rPr lang="en-US" dirty="0" smtClean="0"/>
              <a:t>Bolivia</a:t>
            </a:r>
          </a:p>
          <a:p>
            <a:pPr marL="514350" indent="-514350">
              <a:buFont typeface="+mj-lt"/>
              <a:buAutoNum type="arabicPeriod"/>
            </a:pPr>
            <a:r>
              <a:rPr lang="en-US" dirty="0" smtClean="0"/>
              <a:t>Brazil</a:t>
            </a:r>
          </a:p>
          <a:p>
            <a:pPr marL="514350" indent="-514350">
              <a:buFont typeface="+mj-lt"/>
              <a:buAutoNum type="arabicPeriod"/>
            </a:pPr>
            <a:r>
              <a:rPr lang="en-US" dirty="0" smtClean="0"/>
              <a:t>Chile</a:t>
            </a:r>
          </a:p>
          <a:p>
            <a:pPr marL="514350" indent="-514350">
              <a:buFont typeface="+mj-lt"/>
              <a:buAutoNum type="arabicPeriod"/>
            </a:pPr>
            <a:r>
              <a:rPr lang="en-US" dirty="0" smtClean="0"/>
              <a:t>Colombia</a:t>
            </a:r>
          </a:p>
          <a:p>
            <a:pPr marL="514350" indent="-514350">
              <a:buFont typeface="+mj-lt"/>
              <a:buAutoNum type="arabicPeriod"/>
            </a:pPr>
            <a:r>
              <a:rPr lang="en-US" dirty="0" smtClean="0"/>
              <a:t>Ecuador</a:t>
            </a:r>
          </a:p>
          <a:p>
            <a:pPr marL="514350" indent="-514350">
              <a:buFont typeface="+mj-lt"/>
              <a:buAutoNum type="arabicPeriod"/>
            </a:pPr>
            <a:r>
              <a:rPr lang="en-US" dirty="0" smtClean="0"/>
              <a:t>Falkland Is</a:t>
            </a:r>
          </a:p>
          <a:p>
            <a:pPr marL="514350" indent="-514350">
              <a:buFont typeface="+mj-lt"/>
              <a:buAutoNum type="arabicPeriod"/>
            </a:pPr>
            <a:r>
              <a:rPr lang="en-US" dirty="0" smtClean="0"/>
              <a:t>Guyana</a:t>
            </a:r>
          </a:p>
          <a:p>
            <a:pPr marL="514350" indent="-514350">
              <a:buFont typeface="+mj-lt"/>
              <a:buAutoNum type="arabicPeriod"/>
            </a:pPr>
            <a:r>
              <a:rPr lang="en-US" dirty="0" smtClean="0"/>
              <a:t>Paraguay</a:t>
            </a:r>
          </a:p>
          <a:p>
            <a:pPr marL="514350" indent="-514350">
              <a:buFont typeface="+mj-lt"/>
              <a:buAutoNum type="arabicPeriod"/>
            </a:pPr>
            <a:r>
              <a:rPr lang="en-US" dirty="0" smtClean="0"/>
              <a:t>Peru</a:t>
            </a:r>
          </a:p>
          <a:p>
            <a:pPr marL="514350" indent="-514350">
              <a:buFont typeface="+mj-lt"/>
              <a:buAutoNum type="arabicPeriod"/>
            </a:pPr>
            <a:r>
              <a:rPr lang="en-US" dirty="0" smtClean="0"/>
              <a:t>Uruguay</a:t>
            </a:r>
          </a:p>
          <a:p>
            <a:pPr marL="514350" indent="-514350">
              <a:buFont typeface="+mj-lt"/>
              <a:buAutoNum type="arabicPeriod"/>
            </a:pPr>
            <a:r>
              <a:rPr lang="en-US" dirty="0" smtClean="0"/>
              <a:t>Venezuela</a:t>
            </a:r>
          </a:p>
          <a:p>
            <a:endParaRPr lang="en-US" dirty="0"/>
          </a:p>
        </p:txBody>
      </p:sp>
      <p:sp>
        <p:nvSpPr>
          <p:cNvPr id="5" name="Content Placeholder 3"/>
          <p:cNvSpPr txBox="1">
            <a:spLocks/>
          </p:cNvSpPr>
          <p:nvPr/>
        </p:nvSpPr>
        <p:spPr>
          <a:xfrm>
            <a:off x="6086231" y="1600200"/>
            <a:ext cx="2600569"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3300" dirty="0" smtClean="0">
                <a:solidFill>
                  <a:srgbClr val="FF0000"/>
                </a:solidFill>
              </a:rPr>
              <a:t>Caribbean</a:t>
            </a:r>
          </a:p>
          <a:p>
            <a:pPr marL="514350" indent="-514350">
              <a:buFont typeface="+mj-lt"/>
              <a:buAutoNum type="arabicPeriod"/>
            </a:pPr>
            <a:r>
              <a:rPr lang="en-US" dirty="0"/>
              <a:t>Cuba </a:t>
            </a:r>
            <a:endParaRPr lang="en-US" dirty="0" smtClean="0"/>
          </a:p>
          <a:p>
            <a:pPr marL="514350" indent="-514350">
              <a:buFont typeface="+mj-lt"/>
              <a:buAutoNum type="arabicPeriod"/>
            </a:pPr>
            <a:r>
              <a:rPr lang="en-US" dirty="0" smtClean="0"/>
              <a:t>Dominican </a:t>
            </a:r>
            <a:r>
              <a:rPr lang="en-US" dirty="0"/>
              <a:t>Republic </a:t>
            </a:r>
            <a:endParaRPr lang="en-US" dirty="0" smtClean="0"/>
          </a:p>
          <a:p>
            <a:pPr marL="514350" indent="-514350">
              <a:buFont typeface="+mj-lt"/>
              <a:buAutoNum type="arabicPeriod"/>
            </a:pPr>
            <a:r>
              <a:rPr lang="en-US" dirty="0" smtClean="0"/>
              <a:t>Grenada </a:t>
            </a:r>
          </a:p>
          <a:p>
            <a:pPr marL="514350" indent="-514350">
              <a:buFont typeface="+mj-lt"/>
              <a:buAutoNum type="arabicPeriod"/>
            </a:pPr>
            <a:r>
              <a:rPr lang="en-US" dirty="0" smtClean="0"/>
              <a:t>Haiti</a:t>
            </a:r>
          </a:p>
          <a:p>
            <a:pPr marL="514350" indent="-514350">
              <a:buFont typeface="+mj-lt"/>
              <a:buAutoNum type="arabicPeriod"/>
            </a:pPr>
            <a:r>
              <a:rPr lang="en-US" dirty="0" smtClean="0"/>
              <a:t>Jamaica</a:t>
            </a:r>
          </a:p>
          <a:p>
            <a:pPr marL="514350" indent="-514350">
              <a:buFont typeface="+mj-lt"/>
              <a:buAutoNum type="arabicPeriod"/>
            </a:pPr>
            <a:r>
              <a:rPr lang="en-US" dirty="0" smtClean="0"/>
              <a:t>Puerto </a:t>
            </a:r>
            <a:r>
              <a:rPr lang="en-US" dirty="0"/>
              <a:t>Rico </a:t>
            </a:r>
            <a:endParaRPr lang="en-US" dirty="0" smtClean="0"/>
          </a:p>
          <a:p>
            <a:pPr marL="514350" indent="-514350">
              <a:buFont typeface="+mj-lt"/>
              <a:buAutoNum type="arabicPeriod"/>
            </a:pPr>
            <a:r>
              <a:rPr lang="en-US" dirty="0" smtClean="0"/>
              <a:t>Saint </a:t>
            </a:r>
            <a:r>
              <a:rPr lang="en-US" dirty="0"/>
              <a:t>Lucia </a:t>
            </a:r>
            <a:endParaRPr lang="en-US" dirty="0" smtClean="0"/>
          </a:p>
          <a:p>
            <a:pPr marL="514350" indent="-514350">
              <a:buFont typeface="+mj-lt"/>
              <a:buAutoNum type="arabicPeriod"/>
            </a:pPr>
            <a:r>
              <a:rPr lang="en-US" dirty="0" smtClean="0"/>
              <a:t>Trinidad </a:t>
            </a:r>
          </a:p>
          <a:p>
            <a:pPr marL="514350" indent="-514350">
              <a:buFont typeface="+mj-lt"/>
              <a:buAutoNum type="arabicPeriod"/>
            </a:pPr>
            <a:r>
              <a:rPr lang="en-US" dirty="0" smtClean="0"/>
              <a:t>British Virgin Islands </a:t>
            </a:r>
            <a:endParaRPr lang="en-US" dirty="0"/>
          </a:p>
        </p:txBody>
      </p:sp>
      <p:sp>
        <p:nvSpPr>
          <p:cNvPr id="6" name="Content Placeholder 2"/>
          <p:cNvSpPr txBox="1">
            <a:spLocks/>
          </p:cNvSpPr>
          <p:nvPr/>
        </p:nvSpPr>
        <p:spPr>
          <a:xfrm>
            <a:off x="320431" y="4904153"/>
            <a:ext cx="2649415" cy="159922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300" dirty="0" smtClean="0">
                <a:solidFill>
                  <a:srgbClr val="FF0000"/>
                </a:solidFill>
              </a:rPr>
              <a:t>North America</a:t>
            </a:r>
          </a:p>
          <a:p>
            <a:pPr marL="514350" indent="-514350">
              <a:buFont typeface="+mj-lt"/>
              <a:buAutoNum type="arabicPeriod"/>
            </a:pPr>
            <a:r>
              <a:rPr lang="en-US" dirty="0" smtClean="0"/>
              <a:t>Canada</a:t>
            </a:r>
          </a:p>
          <a:p>
            <a:pPr marL="514350" indent="-514350">
              <a:buFont typeface="+mj-lt"/>
              <a:buAutoNum type="arabicPeriod"/>
            </a:pPr>
            <a:r>
              <a:rPr lang="en-US" dirty="0" smtClean="0"/>
              <a:t>The United States</a:t>
            </a:r>
          </a:p>
        </p:txBody>
      </p:sp>
      <p:sp>
        <p:nvSpPr>
          <p:cNvPr id="7" name="Footer Placeholder 6"/>
          <p:cNvSpPr>
            <a:spLocks noGrp="1"/>
          </p:cNvSpPr>
          <p:nvPr>
            <p:ph type="ftr" sz="quarter" idx="11"/>
          </p:nvPr>
        </p:nvSpPr>
        <p:spPr/>
        <p:txBody>
          <a:bodyPr/>
          <a:lstStyle/>
          <a:p>
            <a:r>
              <a:rPr lang="en-US" smtClean="0"/>
              <a:t>AWID 2012</a:t>
            </a:r>
            <a:endParaRPr lang="en-US"/>
          </a:p>
        </p:txBody>
      </p:sp>
      <p:sp>
        <p:nvSpPr>
          <p:cNvPr id="8" name="Slide Number Placeholder 7"/>
          <p:cNvSpPr>
            <a:spLocks noGrp="1"/>
          </p:cNvSpPr>
          <p:nvPr>
            <p:ph type="sldNum" sz="quarter" idx="12"/>
          </p:nvPr>
        </p:nvSpPr>
        <p:spPr/>
        <p:txBody>
          <a:bodyPr/>
          <a:lstStyle/>
          <a:p>
            <a:fld id="{2CACD695-697A-7342-A896-D530825AC395}" type="slidenum">
              <a:rPr lang="en-US" smtClean="0"/>
              <a:t>10</a:t>
            </a:fld>
            <a:endParaRPr lang="en-US"/>
          </a:p>
        </p:txBody>
      </p:sp>
    </p:spTree>
    <p:extLst>
      <p:ext uri="{BB962C8B-B14F-4D97-AF65-F5344CB8AC3E}">
        <p14:creationId xmlns:p14="http://schemas.microsoft.com/office/powerpoint/2010/main" val="1653393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290" y="0"/>
            <a:ext cx="2889740" cy="1143000"/>
          </a:xfrm>
        </p:spPr>
        <p:txBody>
          <a:bodyPr/>
          <a:lstStyle/>
          <a:p>
            <a:r>
              <a:rPr lang="en-US" dirty="0" smtClean="0">
                <a:solidFill>
                  <a:srgbClr val="FF0000"/>
                </a:solidFill>
              </a:rPr>
              <a:t>ASIA</a:t>
            </a:r>
            <a:endParaRPr lang="en-US" dirty="0">
              <a:solidFill>
                <a:srgbClr val="FF0000"/>
              </a:solidFill>
            </a:endParaRPr>
          </a:p>
        </p:txBody>
      </p:sp>
      <p:sp>
        <p:nvSpPr>
          <p:cNvPr id="3" name="Content Placeholder 2"/>
          <p:cNvSpPr>
            <a:spLocks noGrp="1"/>
          </p:cNvSpPr>
          <p:nvPr>
            <p:ph sz="half" idx="1"/>
          </p:nvPr>
        </p:nvSpPr>
        <p:spPr>
          <a:xfrm>
            <a:off x="281354" y="733790"/>
            <a:ext cx="2395414" cy="4287592"/>
          </a:xfrm>
        </p:spPr>
        <p:txBody>
          <a:bodyPr>
            <a:noAutofit/>
          </a:bodyPr>
          <a:lstStyle/>
          <a:p>
            <a:pPr marL="0" indent="0">
              <a:buNone/>
            </a:pPr>
            <a:r>
              <a:rPr lang="en-US" dirty="0" smtClean="0">
                <a:solidFill>
                  <a:srgbClr val="FF0000"/>
                </a:solidFill>
              </a:rPr>
              <a:t>Caucasus &amp; Central Asia</a:t>
            </a:r>
          </a:p>
          <a:p>
            <a:pPr marL="457200" indent="-457200">
              <a:buFont typeface="+mj-lt"/>
              <a:buAutoNum type="arabicPeriod"/>
            </a:pPr>
            <a:r>
              <a:rPr lang="en-US" sz="2400" dirty="0" smtClean="0"/>
              <a:t>Armenia </a:t>
            </a:r>
          </a:p>
          <a:p>
            <a:pPr marL="457200" indent="-457200">
              <a:buFont typeface="+mj-lt"/>
              <a:buAutoNum type="arabicPeriod"/>
            </a:pPr>
            <a:r>
              <a:rPr lang="en-US" sz="2400" dirty="0" smtClean="0"/>
              <a:t>Azerbaijan </a:t>
            </a:r>
          </a:p>
          <a:p>
            <a:pPr marL="457200" indent="-457200">
              <a:buFont typeface="+mj-lt"/>
              <a:buAutoNum type="arabicPeriod"/>
            </a:pPr>
            <a:r>
              <a:rPr lang="en-US" sz="2400" dirty="0" smtClean="0"/>
              <a:t>Georgia</a:t>
            </a:r>
          </a:p>
          <a:p>
            <a:pPr marL="457200" indent="-457200">
              <a:buFont typeface="+mj-lt"/>
              <a:buAutoNum type="arabicPeriod"/>
            </a:pPr>
            <a:r>
              <a:rPr lang="en-US" sz="2400" dirty="0"/>
              <a:t>Kazakhstan </a:t>
            </a:r>
            <a:endParaRPr lang="en-US" sz="2400" dirty="0" smtClean="0"/>
          </a:p>
          <a:p>
            <a:pPr marL="457200" indent="-457200">
              <a:buFont typeface="+mj-lt"/>
              <a:buAutoNum type="arabicPeriod"/>
            </a:pPr>
            <a:r>
              <a:rPr lang="en-US" sz="2400" dirty="0" smtClean="0"/>
              <a:t>Kyrgyzstan </a:t>
            </a:r>
          </a:p>
          <a:p>
            <a:pPr marL="457200" indent="-457200">
              <a:buFont typeface="+mj-lt"/>
              <a:buAutoNum type="arabicPeriod"/>
            </a:pPr>
            <a:r>
              <a:rPr lang="en-US" sz="2400" dirty="0" smtClean="0"/>
              <a:t>Tajikistan </a:t>
            </a:r>
          </a:p>
          <a:p>
            <a:pPr marL="457200" indent="-457200">
              <a:buFont typeface="+mj-lt"/>
              <a:buAutoNum type="arabicPeriod"/>
            </a:pPr>
            <a:r>
              <a:rPr lang="en-US" sz="2400" dirty="0" smtClean="0"/>
              <a:t>Turkmenistan </a:t>
            </a:r>
          </a:p>
          <a:p>
            <a:pPr marL="457200" indent="-457200">
              <a:buFont typeface="+mj-lt"/>
              <a:buAutoNum type="arabicPeriod"/>
            </a:pPr>
            <a:r>
              <a:rPr lang="en-US" sz="2400" dirty="0" smtClean="0"/>
              <a:t>Uzbekistan  </a:t>
            </a:r>
            <a:endParaRPr lang="en-US" sz="2400" dirty="0"/>
          </a:p>
          <a:p>
            <a:endParaRPr lang="en-US" sz="2400" dirty="0"/>
          </a:p>
        </p:txBody>
      </p:sp>
      <p:sp>
        <p:nvSpPr>
          <p:cNvPr id="4" name="Content Placeholder 3"/>
          <p:cNvSpPr>
            <a:spLocks noGrp="1"/>
          </p:cNvSpPr>
          <p:nvPr>
            <p:ph sz="half" idx="2"/>
          </p:nvPr>
        </p:nvSpPr>
        <p:spPr>
          <a:xfrm>
            <a:off x="2459893" y="1466485"/>
            <a:ext cx="2172675" cy="3750284"/>
          </a:xfrm>
        </p:spPr>
        <p:txBody>
          <a:bodyPr>
            <a:normAutofit/>
          </a:bodyPr>
          <a:lstStyle/>
          <a:p>
            <a:pPr marL="0" indent="0" algn="ctr">
              <a:buNone/>
            </a:pPr>
            <a:r>
              <a:rPr lang="en-US" dirty="0" smtClean="0">
                <a:solidFill>
                  <a:srgbClr val="FF0000"/>
                </a:solidFill>
              </a:rPr>
              <a:t>South Asia</a:t>
            </a:r>
          </a:p>
          <a:p>
            <a:pPr marL="457200" indent="-457200">
              <a:buFont typeface="+mj-lt"/>
              <a:buAutoNum type="arabicPeriod"/>
            </a:pPr>
            <a:r>
              <a:rPr lang="en-US" sz="2400" dirty="0" smtClean="0"/>
              <a:t>Afghanistan </a:t>
            </a:r>
          </a:p>
          <a:p>
            <a:pPr marL="457200" indent="-457200">
              <a:buFont typeface="+mj-lt"/>
              <a:buAutoNum type="arabicPeriod"/>
            </a:pPr>
            <a:r>
              <a:rPr lang="en-US" sz="2400" dirty="0" smtClean="0"/>
              <a:t>Bangladesh </a:t>
            </a:r>
          </a:p>
          <a:p>
            <a:pPr marL="457200" indent="-457200">
              <a:buFont typeface="+mj-lt"/>
              <a:buAutoNum type="arabicPeriod"/>
            </a:pPr>
            <a:r>
              <a:rPr lang="en-US" sz="2400" dirty="0" smtClean="0"/>
              <a:t>India </a:t>
            </a:r>
          </a:p>
          <a:p>
            <a:pPr marL="457200" indent="-457200">
              <a:buFont typeface="+mj-lt"/>
              <a:buAutoNum type="arabicPeriod"/>
            </a:pPr>
            <a:r>
              <a:rPr lang="en-US" sz="2400" dirty="0" smtClean="0"/>
              <a:t>Maldives </a:t>
            </a:r>
          </a:p>
          <a:p>
            <a:pPr marL="457200" indent="-457200">
              <a:buFont typeface="+mj-lt"/>
              <a:buAutoNum type="arabicPeriod"/>
            </a:pPr>
            <a:r>
              <a:rPr lang="en-US" sz="2400" dirty="0" smtClean="0"/>
              <a:t>Nepal </a:t>
            </a:r>
          </a:p>
          <a:p>
            <a:pPr marL="457200" indent="-457200">
              <a:buFont typeface="+mj-lt"/>
              <a:buAutoNum type="arabicPeriod"/>
            </a:pPr>
            <a:r>
              <a:rPr lang="en-US" sz="2400" dirty="0" smtClean="0"/>
              <a:t>Pakistan </a:t>
            </a:r>
          </a:p>
          <a:p>
            <a:pPr marL="457200" indent="-457200">
              <a:buFont typeface="+mj-lt"/>
              <a:buAutoNum type="arabicPeriod"/>
            </a:pPr>
            <a:r>
              <a:rPr lang="en-US" sz="2400" dirty="0" smtClean="0"/>
              <a:t>Sri </a:t>
            </a:r>
            <a:r>
              <a:rPr lang="en-US" sz="2400" dirty="0"/>
              <a:t>Lanka </a:t>
            </a:r>
            <a:endParaRPr lang="en-US" sz="2400" dirty="0" smtClean="0"/>
          </a:p>
        </p:txBody>
      </p:sp>
      <p:sp>
        <p:nvSpPr>
          <p:cNvPr id="5" name="Content Placeholder 2"/>
          <p:cNvSpPr txBox="1">
            <a:spLocks/>
          </p:cNvSpPr>
          <p:nvPr/>
        </p:nvSpPr>
        <p:spPr>
          <a:xfrm>
            <a:off x="457199" y="5216769"/>
            <a:ext cx="2395415" cy="13090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solidFill>
                  <a:srgbClr val="FF0000"/>
                </a:solidFill>
              </a:rPr>
              <a:t>East Asia</a:t>
            </a:r>
          </a:p>
          <a:p>
            <a:pPr marL="457200" indent="-457200">
              <a:buFont typeface="+mj-lt"/>
              <a:buAutoNum type="arabicPeriod"/>
            </a:pPr>
            <a:r>
              <a:rPr lang="en-US" sz="2400" dirty="0"/>
              <a:t>China </a:t>
            </a:r>
            <a:endParaRPr lang="en-US" sz="2400" dirty="0" smtClean="0"/>
          </a:p>
          <a:p>
            <a:pPr marL="457200" indent="-457200">
              <a:buFont typeface="+mj-lt"/>
              <a:buAutoNum type="arabicPeriod"/>
            </a:pPr>
            <a:r>
              <a:rPr lang="en-US" sz="2400" dirty="0" smtClean="0"/>
              <a:t>Hong </a:t>
            </a:r>
            <a:r>
              <a:rPr lang="en-US" sz="2400" dirty="0"/>
              <a:t>Kong </a:t>
            </a:r>
            <a:r>
              <a:rPr lang="en-US" sz="2400" dirty="0" smtClean="0"/>
              <a:t>	</a:t>
            </a:r>
            <a:endParaRPr lang="en-US" sz="2400" dirty="0"/>
          </a:p>
        </p:txBody>
      </p:sp>
      <p:sp>
        <p:nvSpPr>
          <p:cNvPr id="6" name="Content Placeholder 3"/>
          <p:cNvSpPr txBox="1">
            <a:spLocks/>
          </p:cNvSpPr>
          <p:nvPr/>
        </p:nvSpPr>
        <p:spPr>
          <a:xfrm>
            <a:off x="4632569" y="733791"/>
            <a:ext cx="2147277" cy="58126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solidFill>
                  <a:srgbClr val="FF0000"/>
                </a:solidFill>
              </a:rPr>
              <a:t>South East Asia</a:t>
            </a:r>
          </a:p>
          <a:p>
            <a:pPr marL="457200" indent="-457200">
              <a:buFont typeface="+mj-lt"/>
              <a:buAutoNum type="arabicPeriod"/>
            </a:pPr>
            <a:r>
              <a:rPr lang="en-US" sz="2400" dirty="0"/>
              <a:t>Burma </a:t>
            </a:r>
            <a:endParaRPr lang="en-US" sz="2400" dirty="0" smtClean="0"/>
          </a:p>
          <a:p>
            <a:pPr marL="457200" indent="-457200">
              <a:buFont typeface="+mj-lt"/>
              <a:buAutoNum type="arabicPeriod"/>
            </a:pPr>
            <a:r>
              <a:rPr lang="en-US" sz="2400" dirty="0" smtClean="0"/>
              <a:t>Cambodia </a:t>
            </a:r>
          </a:p>
          <a:p>
            <a:pPr marL="457200" indent="-457200">
              <a:buFont typeface="+mj-lt"/>
              <a:buAutoNum type="arabicPeriod"/>
            </a:pPr>
            <a:r>
              <a:rPr lang="en-US" sz="2400" dirty="0" smtClean="0"/>
              <a:t>Indonesia </a:t>
            </a:r>
          </a:p>
          <a:p>
            <a:pPr marL="457200" indent="-457200">
              <a:buFont typeface="+mj-lt"/>
              <a:buAutoNum type="arabicPeriod"/>
            </a:pPr>
            <a:r>
              <a:rPr lang="en-US" sz="2400" dirty="0" smtClean="0"/>
              <a:t>Malaysia </a:t>
            </a:r>
          </a:p>
          <a:p>
            <a:pPr marL="457200" indent="-457200">
              <a:buFont typeface="+mj-lt"/>
              <a:buAutoNum type="arabicPeriod"/>
            </a:pPr>
            <a:r>
              <a:rPr lang="en-US" sz="2400" dirty="0" smtClean="0"/>
              <a:t>Philippines </a:t>
            </a:r>
          </a:p>
          <a:p>
            <a:pPr marL="457200" indent="-457200">
              <a:buFont typeface="+mj-lt"/>
              <a:buAutoNum type="arabicPeriod"/>
            </a:pPr>
            <a:r>
              <a:rPr lang="en-US" sz="2400" dirty="0" smtClean="0"/>
              <a:t>Singapore </a:t>
            </a:r>
          </a:p>
          <a:p>
            <a:pPr marL="457200" indent="-457200">
              <a:buFont typeface="+mj-lt"/>
              <a:buAutoNum type="arabicPeriod"/>
            </a:pPr>
            <a:r>
              <a:rPr lang="en-US" sz="2400" dirty="0" smtClean="0"/>
              <a:t>Thailand</a:t>
            </a:r>
          </a:p>
          <a:p>
            <a:pPr marL="457200" indent="-457200">
              <a:buFont typeface="+mj-lt"/>
              <a:buAutoNum type="arabicPeriod"/>
            </a:pPr>
            <a:r>
              <a:rPr lang="en-US" sz="2400" dirty="0" smtClean="0"/>
              <a:t>Timor </a:t>
            </a:r>
            <a:r>
              <a:rPr lang="en-US" sz="2400" dirty="0" err="1"/>
              <a:t>L'este</a:t>
            </a:r>
            <a:r>
              <a:rPr lang="en-US" sz="2400" dirty="0"/>
              <a:t> </a:t>
            </a:r>
            <a:endParaRPr lang="en-US" sz="2400" dirty="0" smtClean="0"/>
          </a:p>
          <a:p>
            <a:pPr marL="457200" indent="-457200">
              <a:buFont typeface="+mj-lt"/>
              <a:buAutoNum type="arabicPeriod"/>
            </a:pPr>
            <a:r>
              <a:rPr lang="en-US" sz="2400" dirty="0" smtClean="0"/>
              <a:t>Vietnam </a:t>
            </a:r>
          </a:p>
        </p:txBody>
      </p:sp>
      <p:sp>
        <p:nvSpPr>
          <p:cNvPr id="7" name="TextBox 6"/>
          <p:cNvSpPr txBox="1"/>
          <p:nvPr/>
        </p:nvSpPr>
        <p:spPr>
          <a:xfrm>
            <a:off x="2676768" y="5682626"/>
            <a:ext cx="2190262" cy="892552"/>
          </a:xfrm>
          <a:prstGeom prst="rect">
            <a:avLst/>
          </a:prstGeom>
          <a:noFill/>
        </p:spPr>
        <p:txBody>
          <a:bodyPr wrap="square" rtlCol="0">
            <a:spAutoFit/>
          </a:bodyPr>
          <a:lstStyle/>
          <a:p>
            <a:pPr marL="514350" indent="-514350">
              <a:buFont typeface="+mj-lt"/>
              <a:buAutoNum type="arabicPeriod" startAt="3"/>
            </a:pPr>
            <a:r>
              <a:rPr lang="en-US" sz="2600" dirty="0"/>
              <a:t>Japan </a:t>
            </a:r>
          </a:p>
          <a:p>
            <a:pPr marL="514350" indent="-514350">
              <a:buFont typeface="+mj-lt"/>
              <a:buAutoNum type="arabicPeriod" startAt="3"/>
            </a:pPr>
            <a:r>
              <a:rPr lang="en-US" sz="2600" dirty="0"/>
              <a:t>Mongolia </a:t>
            </a:r>
            <a:endParaRPr lang="en-US" sz="2600" dirty="0">
              <a:solidFill>
                <a:srgbClr val="FF0000"/>
              </a:solidFill>
            </a:endParaRPr>
          </a:p>
        </p:txBody>
      </p:sp>
      <p:sp>
        <p:nvSpPr>
          <p:cNvPr id="8" name="Content Placeholder 3"/>
          <p:cNvSpPr txBox="1">
            <a:spLocks/>
          </p:cNvSpPr>
          <p:nvPr/>
        </p:nvSpPr>
        <p:spPr>
          <a:xfrm>
            <a:off x="6779846" y="713152"/>
            <a:ext cx="2364154" cy="581269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solidFill>
                  <a:srgbClr val="FF0000"/>
                </a:solidFill>
              </a:rPr>
              <a:t>Middle East</a:t>
            </a:r>
          </a:p>
          <a:p>
            <a:pPr marL="457200" indent="-457200">
              <a:buFont typeface="+mj-lt"/>
              <a:buAutoNum type="arabicPeriod"/>
            </a:pPr>
            <a:r>
              <a:rPr lang="en-US" sz="2400" dirty="0" smtClean="0">
                <a:solidFill>
                  <a:srgbClr val="FFFFFF"/>
                </a:solidFill>
              </a:rPr>
              <a:t>Bahrain</a:t>
            </a:r>
          </a:p>
          <a:p>
            <a:pPr marL="457200" indent="-457200">
              <a:buFont typeface="+mj-lt"/>
              <a:buAutoNum type="arabicPeriod"/>
            </a:pPr>
            <a:r>
              <a:rPr lang="en-US" sz="2400" dirty="0" smtClean="0">
                <a:solidFill>
                  <a:srgbClr val="FFFFFF"/>
                </a:solidFill>
              </a:rPr>
              <a:t>Iran </a:t>
            </a:r>
          </a:p>
          <a:p>
            <a:pPr marL="457200" indent="-457200">
              <a:buFont typeface="+mj-lt"/>
              <a:buAutoNum type="arabicPeriod"/>
            </a:pPr>
            <a:r>
              <a:rPr lang="en-US" sz="2400" dirty="0" smtClean="0">
                <a:solidFill>
                  <a:srgbClr val="FFFFFF"/>
                </a:solidFill>
              </a:rPr>
              <a:t>Iraq</a:t>
            </a:r>
          </a:p>
          <a:p>
            <a:pPr marL="457200" indent="-457200">
              <a:buFont typeface="+mj-lt"/>
              <a:buAutoNum type="arabicPeriod"/>
            </a:pPr>
            <a:r>
              <a:rPr lang="en-US" sz="2400" dirty="0" smtClean="0">
                <a:solidFill>
                  <a:srgbClr val="FFFFFF"/>
                </a:solidFill>
              </a:rPr>
              <a:t>Israel</a:t>
            </a:r>
          </a:p>
          <a:p>
            <a:pPr marL="457200" indent="-457200">
              <a:buFont typeface="+mj-lt"/>
              <a:buAutoNum type="arabicPeriod"/>
            </a:pPr>
            <a:r>
              <a:rPr lang="en-US" sz="2400" dirty="0" smtClean="0">
                <a:solidFill>
                  <a:srgbClr val="FFFFFF"/>
                </a:solidFill>
              </a:rPr>
              <a:t>Jordan</a:t>
            </a:r>
          </a:p>
          <a:p>
            <a:pPr marL="457200" indent="-457200">
              <a:buFont typeface="+mj-lt"/>
              <a:buAutoNum type="arabicPeriod"/>
            </a:pPr>
            <a:r>
              <a:rPr lang="en-US" sz="2400" dirty="0" smtClean="0">
                <a:solidFill>
                  <a:srgbClr val="FFFFFF"/>
                </a:solidFill>
              </a:rPr>
              <a:t>Kuwait</a:t>
            </a:r>
          </a:p>
          <a:p>
            <a:pPr marL="457200" indent="-457200">
              <a:buFont typeface="+mj-lt"/>
              <a:buAutoNum type="arabicPeriod"/>
            </a:pPr>
            <a:r>
              <a:rPr lang="en-US" sz="2400" dirty="0" smtClean="0">
                <a:solidFill>
                  <a:srgbClr val="FFFFFF"/>
                </a:solidFill>
              </a:rPr>
              <a:t>Lebanon</a:t>
            </a:r>
          </a:p>
          <a:p>
            <a:pPr marL="457200" indent="-457200">
              <a:buFont typeface="+mj-lt"/>
              <a:buAutoNum type="arabicPeriod"/>
            </a:pPr>
            <a:r>
              <a:rPr lang="en-US" sz="2400" dirty="0" smtClean="0">
                <a:solidFill>
                  <a:srgbClr val="FFFFFF"/>
                </a:solidFill>
              </a:rPr>
              <a:t>Oman</a:t>
            </a:r>
          </a:p>
          <a:p>
            <a:pPr marL="457200" indent="-457200">
              <a:buFont typeface="+mj-lt"/>
              <a:buAutoNum type="arabicPeriod"/>
            </a:pPr>
            <a:r>
              <a:rPr lang="en-US" sz="2400" dirty="0" smtClean="0">
                <a:solidFill>
                  <a:srgbClr val="FFFFFF"/>
                </a:solidFill>
              </a:rPr>
              <a:t>Palestine</a:t>
            </a:r>
          </a:p>
          <a:p>
            <a:pPr marL="457200" indent="-457200">
              <a:buFont typeface="+mj-lt"/>
              <a:buAutoNum type="arabicPeriod"/>
            </a:pPr>
            <a:r>
              <a:rPr lang="en-US" sz="2400" dirty="0" smtClean="0">
                <a:solidFill>
                  <a:srgbClr val="FFFFFF"/>
                </a:solidFill>
              </a:rPr>
              <a:t>Saudi Arabia</a:t>
            </a:r>
          </a:p>
          <a:p>
            <a:pPr marL="457200" indent="-457200">
              <a:buFont typeface="+mj-lt"/>
              <a:buAutoNum type="arabicPeriod"/>
            </a:pPr>
            <a:r>
              <a:rPr lang="en-US" sz="2400" dirty="0" smtClean="0">
                <a:solidFill>
                  <a:srgbClr val="FFFFFF"/>
                </a:solidFill>
              </a:rPr>
              <a:t>Syria</a:t>
            </a:r>
          </a:p>
          <a:p>
            <a:pPr marL="457200" indent="-457200">
              <a:buFont typeface="+mj-lt"/>
              <a:buAutoNum type="arabicPeriod"/>
            </a:pPr>
            <a:r>
              <a:rPr lang="en-US" sz="2400" dirty="0" smtClean="0">
                <a:solidFill>
                  <a:srgbClr val="FFFFFF"/>
                </a:solidFill>
              </a:rPr>
              <a:t>U.A.E.</a:t>
            </a:r>
          </a:p>
          <a:p>
            <a:pPr marL="457200" indent="-457200">
              <a:buFont typeface="+mj-lt"/>
              <a:buAutoNum type="arabicPeriod"/>
            </a:pPr>
            <a:r>
              <a:rPr lang="en-US" sz="2400" dirty="0" smtClean="0">
                <a:solidFill>
                  <a:srgbClr val="FFFFFF"/>
                </a:solidFill>
              </a:rPr>
              <a:t>Yemen</a:t>
            </a:r>
          </a:p>
          <a:p>
            <a:endParaRPr lang="en-US" dirty="0" smtClean="0"/>
          </a:p>
          <a:p>
            <a:endParaRPr lang="en-US" dirty="0" smtClean="0">
              <a:solidFill>
                <a:srgbClr val="FF0000"/>
              </a:solidFill>
            </a:endParaRPr>
          </a:p>
        </p:txBody>
      </p:sp>
      <p:sp>
        <p:nvSpPr>
          <p:cNvPr id="9" name="Footer Placeholder 8"/>
          <p:cNvSpPr>
            <a:spLocks noGrp="1"/>
          </p:cNvSpPr>
          <p:nvPr>
            <p:ph type="ftr" sz="quarter" idx="11"/>
          </p:nvPr>
        </p:nvSpPr>
        <p:spPr/>
        <p:txBody>
          <a:bodyPr/>
          <a:lstStyle/>
          <a:p>
            <a:r>
              <a:rPr lang="en-US" smtClean="0"/>
              <a:t>AWID 2012</a:t>
            </a:r>
            <a:endParaRPr lang="en-US"/>
          </a:p>
        </p:txBody>
      </p:sp>
      <p:sp>
        <p:nvSpPr>
          <p:cNvPr id="10" name="Slide Number Placeholder 9"/>
          <p:cNvSpPr>
            <a:spLocks noGrp="1"/>
          </p:cNvSpPr>
          <p:nvPr>
            <p:ph type="sldNum" sz="quarter" idx="12"/>
          </p:nvPr>
        </p:nvSpPr>
        <p:spPr/>
        <p:txBody>
          <a:bodyPr/>
          <a:lstStyle/>
          <a:p>
            <a:fld id="{2CACD695-697A-7342-A896-D530825AC395}" type="slidenum">
              <a:rPr lang="en-US" smtClean="0"/>
              <a:t>11</a:t>
            </a:fld>
            <a:endParaRPr lang="en-US"/>
          </a:p>
        </p:txBody>
      </p:sp>
    </p:spTree>
    <p:extLst>
      <p:ext uri="{BB962C8B-B14F-4D97-AF65-F5344CB8AC3E}">
        <p14:creationId xmlns:p14="http://schemas.microsoft.com/office/powerpoint/2010/main" val="2588057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938" y="0"/>
            <a:ext cx="3313723" cy="1143000"/>
          </a:xfrm>
        </p:spPr>
        <p:txBody>
          <a:bodyPr/>
          <a:lstStyle/>
          <a:p>
            <a:r>
              <a:rPr lang="en-US" dirty="0" smtClean="0">
                <a:solidFill>
                  <a:srgbClr val="FF0000"/>
                </a:solidFill>
              </a:rPr>
              <a:t>Europe</a:t>
            </a:r>
            <a:endParaRPr lang="en-US" dirty="0">
              <a:solidFill>
                <a:srgbClr val="FF0000"/>
              </a:solidFill>
            </a:endParaRPr>
          </a:p>
        </p:txBody>
      </p:sp>
      <p:sp>
        <p:nvSpPr>
          <p:cNvPr id="3" name="Content Placeholder 2"/>
          <p:cNvSpPr>
            <a:spLocks noGrp="1"/>
          </p:cNvSpPr>
          <p:nvPr>
            <p:ph sz="half" idx="1"/>
          </p:nvPr>
        </p:nvSpPr>
        <p:spPr>
          <a:xfrm>
            <a:off x="457200" y="654539"/>
            <a:ext cx="2532185" cy="5900615"/>
          </a:xfrm>
        </p:spPr>
        <p:txBody>
          <a:bodyPr>
            <a:normAutofit fontScale="70000" lnSpcReduction="20000"/>
          </a:bodyPr>
          <a:lstStyle/>
          <a:p>
            <a:pPr marL="0" indent="0">
              <a:buNone/>
            </a:pPr>
            <a:r>
              <a:rPr lang="en-US" sz="4000" dirty="0" smtClean="0">
                <a:solidFill>
                  <a:srgbClr val="FF0000"/>
                </a:solidFill>
              </a:rPr>
              <a:t>Central &amp; Eastern Europe</a:t>
            </a:r>
          </a:p>
          <a:p>
            <a:pPr marL="514350" indent="-514350">
              <a:buFont typeface="+mj-lt"/>
              <a:buAutoNum type="arabicPeriod"/>
            </a:pPr>
            <a:r>
              <a:rPr lang="en-US" sz="3400" dirty="0" smtClean="0"/>
              <a:t>Albania </a:t>
            </a:r>
          </a:p>
          <a:p>
            <a:pPr marL="514350" indent="-514350">
              <a:buFont typeface="+mj-lt"/>
              <a:buAutoNum type="arabicPeriod"/>
            </a:pPr>
            <a:r>
              <a:rPr lang="en-US" sz="3400" dirty="0" smtClean="0"/>
              <a:t>Belarus </a:t>
            </a:r>
          </a:p>
          <a:p>
            <a:pPr marL="514350" indent="-514350">
              <a:buFont typeface="+mj-lt"/>
              <a:buAutoNum type="arabicPeriod"/>
            </a:pPr>
            <a:r>
              <a:rPr lang="en-US" sz="3400" dirty="0" smtClean="0"/>
              <a:t>Bosnia </a:t>
            </a:r>
            <a:r>
              <a:rPr lang="en-US" sz="3400" dirty="0"/>
              <a:t>and Herzegovina </a:t>
            </a:r>
            <a:endParaRPr lang="en-US" sz="3400" dirty="0" smtClean="0"/>
          </a:p>
          <a:p>
            <a:pPr marL="514350" indent="-514350">
              <a:buFont typeface="+mj-lt"/>
              <a:buAutoNum type="arabicPeriod"/>
            </a:pPr>
            <a:r>
              <a:rPr lang="en-US" sz="3400" dirty="0" smtClean="0"/>
              <a:t>Bulgaria </a:t>
            </a:r>
          </a:p>
          <a:p>
            <a:pPr marL="514350" indent="-514350">
              <a:buFont typeface="+mj-lt"/>
              <a:buAutoNum type="arabicPeriod"/>
            </a:pPr>
            <a:r>
              <a:rPr lang="en-US" sz="3400" dirty="0" smtClean="0"/>
              <a:t>Croatia </a:t>
            </a:r>
          </a:p>
          <a:p>
            <a:pPr marL="514350" indent="-514350">
              <a:buFont typeface="+mj-lt"/>
              <a:buAutoNum type="arabicPeriod"/>
            </a:pPr>
            <a:r>
              <a:rPr lang="en-US" sz="3400" dirty="0" smtClean="0"/>
              <a:t>Czech </a:t>
            </a:r>
            <a:r>
              <a:rPr lang="en-US" sz="3400" dirty="0"/>
              <a:t>Republic </a:t>
            </a:r>
            <a:endParaRPr lang="en-US" sz="3400" dirty="0" smtClean="0"/>
          </a:p>
          <a:p>
            <a:pPr marL="514350" indent="-514350">
              <a:buFont typeface="+mj-lt"/>
              <a:buAutoNum type="arabicPeriod"/>
            </a:pPr>
            <a:r>
              <a:rPr lang="en-US" sz="3400" dirty="0" smtClean="0"/>
              <a:t>Hungary </a:t>
            </a:r>
          </a:p>
          <a:p>
            <a:pPr marL="514350" indent="-514350">
              <a:buFont typeface="+mj-lt"/>
              <a:buAutoNum type="arabicPeriod"/>
            </a:pPr>
            <a:r>
              <a:rPr lang="en-US" sz="3400" dirty="0" smtClean="0"/>
              <a:t>Kosovo </a:t>
            </a:r>
          </a:p>
          <a:p>
            <a:pPr marL="514350" indent="-514350">
              <a:buFont typeface="+mj-lt"/>
              <a:buAutoNum type="arabicPeriod"/>
            </a:pPr>
            <a:r>
              <a:rPr lang="en-US" sz="3400" dirty="0" smtClean="0"/>
              <a:t>Lithuania </a:t>
            </a:r>
          </a:p>
          <a:p>
            <a:pPr marL="514350" indent="-514350">
              <a:buFont typeface="+mj-lt"/>
              <a:buAutoNum type="arabicPeriod"/>
            </a:pPr>
            <a:r>
              <a:rPr lang="en-US" sz="3400" dirty="0" smtClean="0"/>
              <a:t>Macedonia </a:t>
            </a:r>
          </a:p>
          <a:p>
            <a:pPr marL="514350" indent="-514350">
              <a:buFont typeface="+mj-lt"/>
              <a:buAutoNum type="arabicPeriod"/>
            </a:pPr>
            <a:r>
              <a:rPr lang="en-US" sz="3400" dirty="0" smtClean="0"/>
              <a:t>Moldova </a:t>
            </a:r>
          </a:p>
          <a:p>
            <a:pPr marL="514350" indent="-514350">
              <a:buFont typeface="+mj-lt"/>
              <a:buAutoNum type="arabicPeriod"/>
            </a:pPr>
            <a:r>
              <a:rPr lang="en-US" sz="3400" dirty="0" smtClean="0"/>
              <a:t>Montenegro </a:t>
            </a:r>
          </a:p>
        </p:txBody>
      </p:sp>
      <p:sp>
        <p:nvSpPr>
          <p:cNvPr id="4" name="Content Placeholder 3"/>
          <p:cNvSpPr>
            <a:spLocks noGrp="1"/>
          </p:cNvSpPr>
          <p:nvPr>
            <p:ph sz="half" idx="2"/>
          </p:nvPr>
        </p:nvSpPr>
        <p:spPr>
          <a:xfrm>
            <a:off x="6285524" y="654539"/>
            <a:ext cx="2858475" cy="5939692"/>
          </a:xfrm>
        </p:spPr>
        <p:txBody>
          <a:bodyPr>
            <a:normAutofit fontScale="70000" lnSpcReduction="20000"/>
          </a:bodyPr>
          <a:lstStyle/>
          <a:p>
            <a:pPr marL="0" indent="0">
              <a:buNone/>
            </a:pPr>
            <a:r>
              <a:rPr lang="en-US" sz="4000" dirty="0" smtClean="0">
                <a:solidFill>
                  <a:srgbClr val="FF0000"/>
                </a:solidFill>
              </a:rPr>
              <a:t>Western Europe</a:t>
            </a:r>
          </a:p>
          <a:p>
            <a:pPr marL="514350" indent="-514350">
              <a:buFont typeface="+mj-lt"/>
              <a:buAutoNum type="arabicPeriod"/>
            </a:pPr>
            <a:r>
              <a:rPr lang="en-US" sz="3400" dirty="0" smtClean="0"/>
              <a:t>Austria</a:t>
            </a:r>
          </a:p>
          <a:p>
            <a:pPr marL="514350" indent="-514350">
              <a:buFont typeface="+mj-lt"/>
              <a:buAutoNum type="arabicPeriod"/>
            </a:pPr>
            <a:r>
              <a:rPr lang="en-US" sz="3400" dirty="0" smtClean="0"/>
              <a:t>Belgium</a:t>
            </a:r>
          </a:p>
          <a:p>
            <a:pPr marL="514350" indent="-514350">
              <a:buFont typeface="+mj-lt"/>
              <a:buAutoNum type="arabicPeriod"/>
            </a:pPr>
            <a:r>
              <a:rPr lang="en-US" sz="3400" dirty="0" smtClean="0"/>
              <a:t>France</a:t>
            </a:r>
          </a:p>
          <a:p>
            <a:pPr marL="514350" indent="-514350">
              <a:buFont typeface="+mj-lt"/>
              <a:buAutoNum type="arabicPeriod"/>
            </a:pPr>
            <a:r>
              <a:rPr lang="en-US" sz="3400" dirty="0" smtClean="0"/>
              <a:t>Germany</a:t>
            </a:r>
          </a:p>
          <a:p>
            <a:pPr marL="514350" indent="-514350">
              <a:buFont typeface="+mj-lt"/>
              <a:buAutoNum type="arabicPeriod"/>
            </a:pPr>
            <a:r>
              <a:rPr lang="en-US" sz="3400" dirty="0" smtClean="0"/>
              <a:t>Greece</a:t>
            </a:r>
          </a:p>
          <a:p>
            <a:pPr marL="514350" indent="-514350">
              <a:buFont typeface="+mj-lt"/>
              <a:buAutoNum type="arabicPeriod"/>
            </a:pPr>
            <a:r>
              <a:rPr lang="en-US" sz="3400" dirty="0" smtClean="0"/>
              <a:t>Ireland</a:t>
            </a:r>
          </a:p>
          <a:p>
            <a:pPr marL="514350" indent="-514350">
              <a:buFont typeface="+mj-lt"/>
              <a:buAutoNum type="arabicPeriod"/>
            </a:pPr>
            <a:r>
              <a:rPr lang="en-US" sz="3400" dirty="0" smtClean="0"/>
              <a:t>Italy</a:t>
            </a:r>
          </a:p>
          <a:p>
            <a:pPr marL="514350" indent="-514350">
              <a:buFont typeface="+mj-lt"/>
              <a:buAutoNum type="arabicPeriod"/>
            </a:pPr>
            <a:r>
              <a:rPr lang="en-US" sz="3400" dirty="0" smtClean="0"/>
              <a:t>Monaco</a:t>
            </a:r>
          </a:p>
          <a:p>
            <a:pPr marL="514350" indent="-514350">
              <a:buFont typeface="+mj-lt"/>
              <a:buAutoNum type="arabicPeriod"/>
            </a:pPr>
            <a:r>
              <a:rPr lang="en-US" sz="3400" dirty="0" smtClean="0"/>
              <a:t>Netherlands</a:t>
            </a:r>
          </a:p>
          <a:p>
            <a:pPr marL="514350" indent="-514350">
              <a:buFont typeface="+mj-lt"/>
              <a:buAutoNum type="arabicPeriod"/>
            </a:pPr>
            <a:r>
              <a:rPr lang="en-US" sz="3400" dirty="0" smtClean="0"/>
              <a:t>Portugal</a:t>
            </a:r>
          </a:p>
          <a:p>
            <a:pPr marL="514350" indent="-514350">
              <a:buFont typeface="+mj-lt"/>
              <a:buAutoNum type="arabicPeriod"/>
            </a:pPr>
            <a:r>
              <a:rPr lang="en-US" sz="3400" dirty="0" smtClean="0"/>
              <a:t>Spain</a:t>
            </a:r>
          </a:p>
          <a:p>
            <a:pPr marL="514350" indent="-514350">
              <a:buFont typeface="+mj-lt"/>
              <a:buAutoNum type="arabicPeriod"/>
            </a:pPr>
            <a:r>
              <a:rPr lang="en-US" sz="3400" dirty="0" smtClean="0"/>
              <a:t>Switzerland</a:t>
            </a:r>
          </a:p>
          <a:p>
            <a:pPr marL="514350" indent="-514350">
              <a:buFont typeface="+mj-lt"/>
              <a:buAutoNum type="arabicPeriod"/>
            </a:pPr>
            <a:r>
              <a:rPr lang="en-US" sz="3400" dirty="0" smtClean="0"/>
              <a:t>United Kingdom</a:t>
            </a:r>
          </a:p>
          <a:p>
            <a:endParaRPr lang="en-US" dirty="0" smtClean="0"/>
          </a:p>
          <a:p>
            <a:endParaRPr lang="en-US" dirty="0"/>
          </a:p>
        </p:txBody>
      </p:sp>
      <p:sp>
        <p:nvSpPr>
          <p:cNvPr id="5" name="Content Placeholder 3"/>
          <p:cNvSpPr txBox="1">
            <a:spLocks/>
          </p:cNvSpPr>
          <p:nvPr/>
        </p:nvSpPr>
        <p:spPr>
          <a:xfrm>
            <a:off x="3444631" y="4433277"/>
            <a:ext cx="2377831" cy="216095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400" dirty="0" smtClean="0">
                <a:solidFill>
                  <a:srgbClr val="FF0000"/>
                </a:solidFill>
              </a:rPr>
              <a:t>Scandinavia</a:t>
            </a:r>
          </a:p>
          <a:p>
            <a:pPr marL="514350" indent="-514350">
              <a:buFont typeface="+mj-lt"/>
              <a:buAutoNum type="arabicPeriod"/>
            </a:pPr>
            <a:r>
              <a:rPr lang="en-US" sz="3100" dirty="0" smtClean="0"/>
              <a:t>Denmark</a:t>
            </a:r>
          </a:p>
          <a:p>
            <a:pPr marL="514350" indent="-514350">
              <a:buFont typeface="+mj-lt"/>
              <a:buAutoNum type="arabicPeriod"/>
            </a:pPr>
            <a:r>
              <a:rPr lang="en-US" sz="3100" dirty="0" smtClean="0"/>
              <a:t>Iceland</a:t>
            </a:r>
          </a:p>
          <a:p>
            <a:pPr marL="514350" indent="-514350">
              <a:buFont typeface="+mj-lt"/>
              <a:buAutoNum type="arabicPeriod"/>
            </a:pPr>
            <a:r>
              <a:rPr lang="en-US" sz="3100" dirty="0" smtClean="0"/>
              <a:t>Norway</a:t>
            </a:r>
          </a:p>
          <a:p>
            <a:pPr marL="514350" indent="-514350">
              <a:buFont typeface="+mj-lt"/>
              <a:buAutoNum type="arabicPeriod"/>
            </a:pPr>
            <a:r>
              <a:rPr lang="en-US" sz="3100" dirty="0" smtClean="0"/>
              <a:t>Sweden</a:t>
            </a:r>
          </a:p>
          <a:p>
            <a:endParaRPr lang="en-US" dirty="0" smtClean="0"/>
          </a:p>
          <a:p>
            <a:endParaRPr lang="en-US" dirty="0"/>
          </a:p>
        </p:txBody>
      </p:sp>
      <p:sp>
        <p:nvSpPr>
          <p:cNvPr id="6" name="Content Placeholder 3"/>
          <p:cNvSpPr txBox="1">
            <a:spLocks/>
          </p:cNvSpPr>
          <p:nvPr/>
        </p:nvSpPr>
        <p:spPr>
          <a:xfrm>
            <a:off x="3444631" y="1143000"/>
            <a:ext cx="2377831" cy="309684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4350" indent="-514350">
              <a:buFont typeface="+mj-lt"/>
              <a:buAutoNum type="arabicPeriod" startAt="13"/>
            </a:pPr>
            <a:r>
              <a:rPr lang="en-US" dirty="0" smtClean="0"/>
              <a:t>Poland</a:t>
            </a:r>
          </a:p>
          <a:p>
            <a:pPr marL="514350" indent="-514350">
              <a:buFont typeface="+mj-lt"/>
              <a:buAutoNum type="arabicPeriod" startAt="13"/>
            </a:pPr>
            <a:r>
              <a:rPr lang="en-US" dirty="0" smtClean="0"/>
              <a:t>Romania</a:t>
            </a:r>
          </a:p>
          <a:p>
            <a:pPr marL="514350" indent="-514350">
              <a:buFont typeface="+mj-lt"/>
              <a:buAutoNum type="arabicPeriod" startAt="13"/>
            </a:pPr>
            <a:r>
              <a:rPr lang="en-US" dirty="0" smtClean="0"/>
              <a:t>Russian Fed.</a:t>
            </a:r>
          </a:p>
          <a:p>
            <a:pPr marL="514350" indent="-514350">
              <a:buFont typeface="+mj-lt"/>
              <a:buAutoNum type="arabicPeriod" startAt="13"/>
            </a:pPr>
            <a:r>
              <a:rPr lang="en-US" dirty="0" smtClean="0"/>
              <a:t>Serbia</a:t>
            </a:r>
          </a:p>
          <a:p>
            <a:pPr marL="514350" indent="-514350">
              <a:buFont typeface="+mj-lt"/>
              <a:buAutoNum type="arabicPeriod" startAt="13"/>
            </a:pPr>
            <a:r>
              <a:rPr lang="en-US" dirty="0" smtClean="0"/>
              <a:t>Slovakia</a:t>
            </a:r>
          </a:p>
          <a:p>
            <a:pPr marL="514350" indent="-514350">
              <a:buFont typeface="+mj-lt"/>
              <a:buAutoNum type="arabicPeriod" startAt="13"/>
            </a:pPr>
            <a:r>
              <a:rPr lang="en-US" dirty="0" smtClean="0"/>
              <a:t>Turkey</a:t>
            </a:r>
          </a:p>
          <a:p>
            <a:pPr marL="514350" indent="-514350">
              <a:buFont typeface="+mj-lt"/>
              <a:buAutoNum type="arabicPeriod" startAt="13"/>
            </a:pPr>
            <a:r>
              <a:rPr lang="en-US" dirty="0" smtClean="0"/>
              <a:t>Ukraine</a:t>
            </a:r>
          </a:p>
          <a:p>
            <a:endParaRPr lang="en-US" dirty="0"/>
          </a:p>
        </p:txBody>
      </p:sp>
      <p:sp>
        <p:nvSpPr>
          <p:cNvPr id="7" name="Footer Placeholder 6"/>
          <p:cNvSpPr>
            <a:spLocks noGrp="1"/>
          </p:cNvSpPr>
          <p:nvPr>
            <p:ph type="ftr" sz="quarter" idx="11"/>
          </p:nvPr>
        </p:nvSpPr>
        <p:spPr/>
        <p:txBody>
          <a:bodyPr/>
          <a:lstStyle/>
          <a:p>
            <a:r>
              <a:rPr lang="en-US" smtClean="0"/>
              <a:t>AWID 2012</a:t>
            </a:r>
            <a:endParaRPr lang="en-US"/>
          </a:p>
        </p:txBody>
      </p:sp>
      <p:sp>
        <p:nvSpPr>
          <p:cNvPr id="8" name="Slide Number Placeholder 7"/>
          <p:cNvSpPr>
            <a:spLocks noGrp="1"/>
          </p:cNvSpPr>
          <p:nvPr>
            <p:ph type="sldNum" sz="quarter" idx="12"/>
          </p:nvPr>
        </p:nvSpPr>
        <p:spPr/>
        <p:txBody>
          <a:bodyPr/>
          <a:lstStyle/>
          <a:p>
            <a:fld id="{2CACD695-697A-7342-A896-D530825AC395}" type="slidenum">
              <a:rPr lang="en-US" smtClean="0"/>
              <a:t>12</a:t>
            </a:fld>
            <a:endParaRPr lang="en-US"/>
          </a:p>
        </p:txBody>
      </p:sp>
    </p:spTree>
    <p:extLst>
      <p:ext uri="{BB962C8B-B14F-4D97-AF65-F5344CB8AC3E}">
        <p14:creationId xmlns:p14="http://schemas.microsoft.com/office/powerpoint/2010/main" val="2942426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Australia &amp; The Pacific</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pPr marL="514350" indent="-514350">
              <a:buFont typeface="+mj-lt"/>
              <a:buAutoNum type="arabicPeriod"/>
            </a:pPr>
            <a:r>
              <a:rPr lang="en-US" dirty="0"/>
              <a:t>Australia </a:t>
            </a:r>
            <a:endParaRPr lang="en-US" dirty="0" smtClean="0"/>
          </a:p>
          <a:p>
            <a:pPr marL="514350" indent="-514350">
              <a:buFont typeface="+mj-lt"/>
              <a:buAutoNum type="arabicPeriod"/>
            </a:pPr>
            <a:r>
              <a:rPr lang="en-US" dirty="0" smtClean="0"/>
              <a:t>Fiji </a:t>
            </a:r>
          </a:p>
          <a:p>
            <a:pPr marL="514350" indent="-514350">
              <a:buFont typeface="+mj-lt"/>
              <a:buAutoNum type="arabicPeriod"/>
            </a:pPr>
            <a:r>
              <a:rPr lang="en-US" dirty="0" smtClean="0"/>
              <a:t>Guam </a:t>
            </a:r>
          </a:p>
          <a:p>
            <a:pPr marL="514350" indent="-514350">
              <a:buFont typeface="+mj-lt"/>
              <a:buAutoNum type="arabicPeriod"/>
            </a:pPr>
            <a:r>
              <a:rPr lang="en-US" dirty="0" smtClean="0"/>
              <a:t>Marshall </a:t>
            </a:r>
            <a:r>
              <a:rPr lang="en-US" dirty="0"/>
              <a:t>Islands </a:t>
            </a:r>
            <a:endParaRPr lang="en-US" dirty="0" smtClean="0"/>
          </a:p>
          <a:p>
            <a:pPr marL="514350" indent="-514350">
              <a:buFont typeface="+mj-lt"/>
              <a:buAutoNum type="arabicPeriod"/>
            </a:pPr>
            <a:r>
              <a:rPr lang="en-US" dirty="0" smtClean="0"/>
              <a:t>New </a:t>
            </a:r>
            <a:r>
              <a:rPr lang="en-US" dirty="0"/>
              <a:t>Caledonia </a:t>
            </a:r>
            <a:endParaRPr lang="en-US" dirty="0" smtClean="0"/>
          </a:p>
          <a:p>
            <a:pPr marL="514350" indent="-514350">
              <a:buFont typeface="+mj-lt"/>
              <a:buAutoNum type="arabicPeriod"/>
            </a:pPr>
            <a:r>
              <a:rPr lang="en-US" dirty="0" smtClean="0"/>
              <a:t>New </a:t>
            </a:r>
            <a:r>
              <a:rPr lang="en-US" dirty="0"/>
              <a:t>Zealand </a:t>
            </a:r>
            <a:endParaRPr lang="en-US" dirty="0" smtClean="0"/>
          </a:p>
          <a:p>
            <a:pPr marL="514350" indent="-514350">
              <a:buFont typeface="+mj-lt"/>
              <a:buAutoNum type="arabicPeriod"/>
            </a:pPr>
            <a:r>
              <a:rPr lang="en-US" dirty="0" smtClean="0"/>
              <a:t>Papua New </a:t>
            </a:r>
            <a:r>
              <a:rPr lang="en-US" dirty="0"/>
              <a:t>Guinea </a:t>
            </a:r>
            <a:endParaRPr lang="en-US" dirty="0" smtClean="0"/>
          </a:p>
          <a:p>
            <a:pPr marL="514350" indent="-514350">
              <a:buFont typeface="+mj-lt"/>
              <a:buAutoNum type="arabicPeriod"/>
            </a:pPr>
            <a:r>
              <a:rPr lang="en-US" dirty="0" smtClean="0"/>
              <a:t>Tonga </a:t>
            </a:r>
          </a:p>
          <a:p>
            <a:pPr marL="514350" indent="-514350">
              <a:buFont typeface="+mj-lt"/>
              <a:buAutoNum type="arabicPeriod"/>
            </a:pPr>
            <a:r>
              <a:rPr lang="en-US" dirty="0" smtClean="0"/>
              <a:t>Tuvalu </a:t>
            </a:r>
            <a:endParaRPr lang="en-US" dirty="0"/>
          </a:p>
        </p:txBody>
      </p:sp>
      <p:pic>
        <p:nvPicPr>
          <p:cNvPr id="5" name="Content Placeholder 4"/>
          <p:cNvPicPr>
            <a:picLocks noGrp="1" noChangeAspect="1"/>
          </p:cNvPicPr>
          <p:nvPr>
            <p:ph sz="half" idx="2"/>
          </p:nvPr>
        </p:nvPicPr>
        <p:blipFill>
          <a:blip r:embed="rId3"/>
          <a:srcRect t="-657" b="-657"/>
          <a:stretch>
            <a:fillRect/>
          </a:stretch>
        </p:blipFill>
        <p:spPr>
          <a:xfrm>
            <a:off x="4219575" y="1600200"/>
            <a:ext cx="4467225" cy="4525963"/>
          </a:xfrm>
        </p:spPr>
      </p:pic>
      <p:sp>
        <p:nvSpPr>
          <p:cNvPr id="4" name="Footer Placeholder 3"/>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13</a:t>
            </a:fld>
            <a:endParaRPr lang="en-US"/>
          </a:p>
        </p:txBody>
      </p:sp>
    </p:spTree>
    <p:extLst>
      <p:ext uri="{BB962C8B-B14F-4D97-AF65-F5344CB8AC3E}">
        <p14:creationId xmlns:p14="http://schemas.microsoft.com/office/powerpoint/2010/main" val="1034521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smtClean="0"/>
              <a:t>Some key achievements of the MDG3 Fund grantees, 2009 - 2011</a:t>
            </a:r>
            <a:endParaRPr lang="en-US" dirty="0"/>
          </a:p>
        </p:txBody>
      </p:sp>
      <p:sp>
        <p:nvSpPr>
          <p:cNvPr id="7" name="Title 1"/>
          <p:cNvSpPr>
            <a:spLocks noGrp="1"/>
          </p:cNvSpPr>
          <p:nvPr>
            <p:ph type="ctrTitle"/>
          </p:nvPr>
        </p:nvSpPr>
        <p:spPr/>
        <p:txBody>
          <a:bodyPr>
            <a:normAutofit fontScale="90000"/>
          </a:bodyPr>
          <a:lstStyle/>
          <a:p>
            <a:r>
              <a:rPr lang="en-US" sz="5400" dirty="0" smtClean="0">
                <a:solidFill>
                  <a:srgbClr val="FF0000"/>
                </a:solidFill>
              </a:rPr>
              <a:t>The Big Mountains that Moved:</a:t>
            </a:r>
            <a:endParaRPr lang="en-US" sz="5400" dirty="0">
              <a:solidFill>
                <a:srgbClr val="FF0000"/>
              </a:solidFill>
            </a:endParaRPr>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14</a:t>
            </a:fld>
            <a:endParaRPr lang="en-US"/>
          </a:p>
        </p:txBody>
      </p:sp>
    </p:spTree>
    <p:extLst>
      <p:ext uri="{BB962C8B-B14F-4D97-AF65-F5344CB8AC3E}">
        <p14:creationId xmlns:p14="http://schemas.microsoft.com/office/powerpoint/2010/main" val="1350617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99" y="760685"/>
            <a:ext cx="8229600" cy="5715000"/>
          </a:xfrm>
        </p:spPr>
        <p:txBody>
          <a:bodyPr>
            <a:normAutofit fontScale="92500"/>
          </a:bodyPr>
          <a:lstStyle/>
          <a:p>
            <a:r>
              <a:rPr lang="en-US" dirty="0"/>
              <a:t>At </a:t>
            </a:r>
            <a:r>
              <a:rPr lang="en-US" dirty="0">
                <a:solidFill>
                  <a:srgbClr val="FF0000"/>
                </a:solidFill>
              </a:rPr>
              <a:t>least 220 million people reached </a:t>
            </a:r>
            <a:r>
              <a:rPr lang="en-US" dirty="0"/>
              <a:t>with new awareness of women’s rights</a:t>
            </a:r>
          </a:p>
          <a:p>
            <a:r>
              <a:rPr lang="en-US" dirty="0" smtClean="0"/>
              <a:t>At </a:t>
            </a:r>
            <a:r>
              <a:rPr lang="en-US" dirty="0"/>
              <a:t>least </a:t>
            </a:r>
            <a:r>
              <a:rPr lang="en-US" dirty="0">
                <a:solidFill>
                  <a:srgbClr val="FF0000"/>
                </a:solidFill>
              </a:rPr>
              <a:t>65 million grassroots women reached </a:t>
            </a:r>
            <a:r>
              <a:rPr lang="en-US" dirty="0"/>
              <a:t>with awareness of their rights</a:t>
            </a:r>
          </a:p>
          <a:p>
            <a:r>
              <a:rPr lang="en-US" dirty="0" smtClean="0"/>
              <a:t>At </a:t>
            </a:r>
            <a:r>
              <a:rPr lang="en-US" dirty="0"/>
              <a:t>least </a:t>
            </a:r>
            <a:r>
              <a:rPr lang="en-US" dirty="0">
                <a:solidFill>
                  <a:srgbClr val="FF0000"/>
                </a:solidFill>
              </a:rPr>
              <a:t>200,000 </a:t>
            </a:r>
            <a:r>
              <a:rPr lang="en-US" dirty="0" smtClean="0">
                <a:solidFill>
                  <a:srgbClr val="FF0000"/>
                </a:solidFill>
              </a:rPr>
              <a:t>activists were provided </a:t>
            </a:r>
            <a:r>
              <a:rPr lang="en-US" dirty="0">
                <a:solidFill>
                  <a:srgbClr val="FF0000"/>
                </a:solidFill>
              </a:rPr>
              <a:t>tools and skills </a:t>
            </a:r>
            <a:r>
              <a:rPr lang="en-US" dirty="0"/>
              <a:t>to support women’s </a:t>
            </a:r>
            <a:r>
              <a:rPr lang="en-US" dirty="0" smtClean="0"/>
              <a:t>assertion </a:t>
            </a:r>
            <a:r>
              <a:rPr lang="en-US" dirty="0"/>
              <a:t>of their rights</a:t>
            </a:r>
          </a:p>
          <a:p>
            <a:r>
              <a:rPr lang="en-US" dirty="0"/>
              <a:t>At least </a:t>
            </a:r>
            <a:r>
              <a:rPr lang="en-US" dirty="0">
                <a:solidFill>
                  <a:srgbClr val="FF0000"/>
                </a:solidFill>
              </a:rPr>
              <a:t>100,000 women’s organizations </a:t>
            </a:r>
            <a:r>
              <a:rPr lang="en-US" dirty="0"/>
              <a:t>were </a:t>
            </a:r>
            <a:r>
              <a:rPr lang="en-US" dirty="0" smtClean="0"/>
              <a:t>strengthened </a:t>
            </a:r>
            <a:r>
              <a:rPr lang="en-US" dirty="0"/>
              <a:t>/</a:t>
            </a:r>
            <a:r>
              <a:rPr lang="en-US" dirty="0" smtClean="0"/>
              <a:t> </a:t>
            </a:r>
            <a:r>
              <a:rPr lang="en-US" dirty="0"/>
              <a:t>provided greater capacity and tools</a:t>
            </a:r>
          </a:p>
          <a:p>
            <a:r>
              <a:rPr lang="en-US" dirty="0" smtClean="0"/>
              <a:t>At </a:t>
            </a:r>
            <a:r>
              <a:rPr lang="en-US" dirty="0"/>
              <a:t>least  </a:t>
            </a:r>
            <a:r>
              <a:rPr lang="en-US" dirty="0">
                <a:solidFill>
                  <a:srgbClr val="FF0000"/>
                </a:solidFill>
              </a:rPr>
              <a:t>3,400 women’s organizations </a:t>
            </a:r>
            <a:r>
              <a:rPr lang="en-US" dirty="0" smtClean="0"/>
              <a:t>were provided new or more resources</a:t>
            </a: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15</a:t>
            </a:fld>
            <a:endParaRPr lang="en-US"/>
          </a:p>
        </p:txBody>
      </p:sp>
    </p:spTree>
    <p:extLst>
      <p:ext uri="{BB962C8B-B14F-4D97-AF65-F5344CB8AC3E}">
        <p14:creationId xmlns:p14="http://schemas.microsoft.com/office/powerpoint/2010/main" val="206853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0278"/>
            <a:ext cx="8229600" cy="6163923"/>
          </a:xfrm>
        </p:spPr>
        <p:txBody>
          <a:bodyPr>
            <a:normAutofit fontScale="85000" lnSpcReduction="20000"/>
          </a:bodyPr>
          <a:lstStyle/>
          <a:p>
            <a:r>
              <a:rPr lang="en-US" dirty="0" smtClean="0">
                <a:solidFill>
                  <a:srgbClr val="FF0000"/>
                </a:solidFill>
              </a:rPr>
              <a:t>Local </a:t>
            </a:r>
            <a:r>
              <a:rPr lang="en-US" dirty="0">
                <a:solidFill>
                  <a:srgbClr val="FF0000"/>
                </a:solidFill>
              </a:rPr>
              <a:t>and national governments </a:t>
            </a:r>
            <a:r>
              <a:rPr lang="en-US" dirty="0" smtClean="0">
                <a:solidFill>
                  <a:srgbClr val="FF0000"/>
                </a:solidFill>
              </a:rPr>
              <a:t>in at least 46 countries </a:t>
            </a:r>
            <a:r>
              <a:rPr lang="en-US" dirty="0" smtClean="0"/>
              <a:t>were persuaded </a:t>
            </a:r>
            <a:r>
              <a:rPr lang="en-US" dirty="0"/>
              <a:t>/ capacitated to improve their gender equality outcomes </a:t>
            </a:r>
            <a:endParaRPr lang="en-US" dirty="0" smtClean="0"/>
          </a:p>
          <a:p>
            <a:r>
              <a:rPr lang="en-US" dirty="0" smtClean="0"/>
              <a:t>At </a:t>
            </a:r>
            <a:r>
              <a:rPr lang="en-US" dirty="0"/>
              <a:t>least </a:t>
            </a:r>
            <a:r>
              <a:rPr lang="en-US" dirty="0" smtClean="0">
                <a:solidFill>
                  <a:srgbClr val="FF0000"/>
                </a:solidFill>
              </a:rPr>
              <a:t>27 </a:t>
            </a:r>
            <a:r>
              <a:rPr lang="en-US" dirty="0">
                <a:solidFill>
                  <a:srgbClr val="FF0000"/>
                </a:solidFill>
              </a:rPr>
              <a:t>national </a:t>
            </a:r>
            <a:r>
              <a:rPr lang="en-US" dirty="0" smtClean="0">
                <a:solidFill>
                  <a:srgbClr val="FF0000"/>
                </a:solidFill>
              </a:rPr>
              <a:t>governments’ </a:t>
            </a:r>
            <a:r>
              <a:rPr lang="en-US" dirty="0"/>
              <a:t>gender policies </a:t>
            </a:r>
            <a:r>
              <a:rPr lang="en-US" dirty="0" smtClean="0"/>
              <a:t>were positively  influenced</a:t>
            </a:r>
            <a:r>
              <a:rPr lang="en-US" dirty="0" smtClean="0">
                <a:solidFill>
                  <a:srgbClr val="FF0000"/>
                </a:solidFill>
              </a:rPr>
              <a:t> </a:t>
            </a:r>
            <a:endParaRPr lang="en-US" dirty="0"/>
          </a:p>
          <a:p>
            <a:r>
              <a:rPr lang="en-US" dirty="0" smtClean="0">
                <a:solidFill>
                  <a:srgbClr val="FF0000"/>
                </a:solidFill>
              </a:rPr>
              <a:t>One new international rights instrument</a:t>
            </a:r>
            <a:r>
              <a:rPr lang="en-US" dirty="0" smtClean="0"/>
              <a:t> </a:t>
            </a:r>
            <a:r>
              <a:rPr lang="en-US" dirty="0"/>
              <a:t>(ILO Convention </a:t>
            </a:r>
            <a:r>
              <a:rPr lang="en-US" dirty="0" smtClean="0"/>
              <a:t>189 on Domestic Work) </a:t>
            </a:r>
            <a:r>
              <a:rPr lang="en-US" dirty="0"/>
              <a:t>was approved with </a:t>
            </a:r>
            <a:r>
              <a:rPr lang="en-US" dirty="0" smtClean="0"/>
              <a:t>Fund-supported “last lap” work</a:t>
            </a:r>
          </a:p>
          <a:p>
            <a:r>
              <a:rPr lang="en-US" dirty="0" smtClean="0"/>
              <a:t>At </a:t>
            </a:r>
            <a:r>
              <a:rPr lang="en-US" dirty="0"/>
              <a:t>least </a:t>
            </a:r>
            <a:r>
              <a:rPr lang="en-US" dirty="0">
                <a:solidFill>
                  <a:srgbClr val="FF0000"/>
                </a:solidFill>
              </a:rPr>
              <a:t>5</a:t>
            </a:r>
            <a:r>
              <a:rPr lang="en-US" dirty="0" smtClean="0">
                <a:solidFill>
                  <a:srgbClr val="FF0000"/>
                </a:solidFill>
              </a:rPr>
              <a:t> </a:t>
            </a:r>
            <a:r>
              <a:rPr lang="en-US" dirty="0">
                <a:solidFill>
                  <a:srgbClr val="FF0000"/>
                </a:solidFill>
              </a:rPr>
              <a:t>international human rights / </a:t>
            </a:r>
            <a:r>
              <a:rPr lang="en-US" dirty="0" smtClean="0">
                <a:solidFill>
                  <a:srgbClr val="FF0000"/>
                </a:solidFill>
              </a:rPr>
              <a:t>women's </a:t>
            </a:r>
            <a:r>
              <a:rPr lang="en-US" dirty="0">
                <a:solidFill>
                  <a:srgbClr val="FF0000"/>
                </a:solidFill>
              </a:rPr>
              <a:t>rights </a:t>
            </a:r>
            <a:r>
              <a:rPr lang="en-US" dirty="0" smtClean="0">
                <a:solidFill>
                  <a:srgbClr val="FF0000"/>
                </a:solidFill>
              </a:rPr>
              <a:t>instruments or institutions </a:t>
            </a:r>
            <a:r>
              <a:rPr lang="en-US" dirty="0" smtClean="0"/>
              <a:t> ratified /  implementation advanced / influenced (CEDAW, </a:t>
            </a:r>
            <a:r>
              <a:rPr lang="en-US" dirty="0"/>
              <a:t>American Human Rights Commission, etc.</a:t>
            </a:r>
            <a:r>
              <a:rPr lang="en-US" dirty="0" smtClean="0"/>
              <a:t>) </a:t>
            </a:r>
          </a:p>
          <a:p>
            <a:r>
              <a:rPr lang="en-US" dirty="0" smtClean="0"/>
              <a:t>At least </a:t>
            </a:r>
            <a:r>
              <a:rPr lang="en-US" dirty="0" smtClean="0">
                <a:solidFill>
                  <a:srgbClr val="FF0000"/>
                </a:solidFill>
              </a:rPr>
              <a:t>85 distinct new interventions / achievements </a:t>
            </a:r>
            <a:r>
              <a:rPr lang="en-US" dirty="0" smtClean="0"/>
              <a:t>in advancing gender equality, women’s rights, “holding the line”, protecting past gains, and preventing / dealing with backlash!</a:t>
            </a:r>
            <a:endParaRPr lang="en-US" dirty="0"/>
          </a:p>
          <a:p>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16</a:t>
            </a:fld>
            <a:endParaRPr lang="en-US"/>
          </a:p>
        </p:txBody>
      </p:sp>
    </p:spTree>
    <p:extLst>
      <p:ext uri="{BB962C8B-B14F-4D97-AF65-F5344CB8AC3E}">
        <p14:creationId xmlns:p14="http://schemas.microsoft.com/office/powerpoint/2010/main" val="262670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291543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17</a:t>
            </a:fld>
            <a:endParaRPr lang="en-US"/>
          </a:p>
        </p:txBody>
      </p:sp>
    </p:spTree>
    <p:extLst>
      <p:ext uri="{BB962C8B-B14F-4D97-AF65-F5344CB8AC3E}">
        <p14:creationId xmlns:p14="http://schemas.microsoft.com/office/powerpoint/2010/main" val="4205406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2097872"/>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18</a:t>
            </a:fld>
            <a:endParaRPr lang="en-US"/>
          </a:p>
        </p:txBody>
      </p:sp>
    </p:spTree>
    <p:extLst>
      <p:ext uri="{BB962C8B-B14F-4D97-AF65-F5344CB8AC3E}">
        <p14:creationId xmlns:p14="http://schemas.microsoft.com/office/powerpoint/2010/main" val="1771218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168"/>
            <a:ext cx="8229600" cy="1143000"/>
          </a:xfrm>
        </p:spPr>
        <p:txBody>
          <a:bodyPr>
            <a:normAutofit fontScale="90000"/>
          </a:bodyPr>
          <a:lstStyle/>
          <a:p>
            <a:r>
              <a:rPr lang="en-US" dirty="0" smtClean="0">
                <a:solidFill>
                  <a:srgbClr val="FF0000"/>
                </a:solidFill>
              </a:rPr>
              <a:t>How did they do it?</a:t>
            </a:r>
            <a:br>
              <a:rPr lang="en-US" dirty="0" smtClean="0">
                <a:solidFill>
                  <a:srgbClr val="FF0000"/>
                </a:solidFill>
              </a:rPr>
            </a:br>
            <a:r>
              <a:rPr lang="en-US" dirty="0" smtClean="0">
                <a:solidFill>
                  <a:srgbClr val="FF0000"/>
                </a:solidFill>
              </a:rPr>
              <a:t>15 Core Strategies Used</a:t>
            </a:r>
            <a:endParaRPr lang="en-US" sz="3600" dirty="0">
              <a:solidFill>
                <a:srgbClr val="FF0000"/>
              </a:solidFill>
            </a:endParaRPr>
          </a:p>
        </p:txBody>
      </p:sp>
      <p:sp>
        <p:nvSpPr>
          <p:cNvPr id="3" name="Content Placeholder 2"/>
          <p:cNvSpPr>
            <a:spLocks noGrp="1"/>
          </p:cNvSpPr>
          <p:nvPr>
            <p:ph sz="half" idx="1"/>
          </p:nvPr>
        </p:nvSpPr>
        <p:spPr>
          <a:xfrm>
            <a:off x="296619" y="1609274"/>
            <a:ext cx="4214251" cy="5248725"/>
          </a:xfrm>
        </p:spPr>
        <p:txBody>
          <a:bodyPr>
            <a:normAutofit fontScale="77500" lnSpcReduction="20000"/>
          </a:bodyPr>
          <a:lstStyle/>
          <a:p>
            <a:pPr marL="514350" indent="-514350">
              <a:buFont typeface="+mj-lt"/>
              <a:buAutoNum type="arabicPeriod"/>
            </a:pPr>
            <a:r>
              <a:rPr lang="en-US" dirty="0" smtClean="0"/>
              <a:t>Scaling </a:t>
            </a:r>
            <a:r>
              <a:rPr lang="en-US" dirty="0"/>
              <a:t>up / increasing coverage</a:t>
            </a:r>
          </a:p>
          <a:p>
            <a:pPr marL="514350" indent="-514350">
              <a:buFont typeface="+mj-lt"/>
              <a:buAutoNum type="arabicPeriod"/>
            </a:pPr>
            <a:r>
              <a:rPr lang="en-US" dirty="0" smtClean="0"/>
              <a:t>Increasing </a:t>
            </a:r>
            <a:r>
              <a:rPr lang="en-US" dirty="0"/>
              <a:t>resources</a:t>
            </a:r>
          </a:p>
          <a:p>
            <a:pPr marL="514350" indent="-514350">
              <a:buFont typeface="+mj-lt"/>
              <a:buAutoNum type="arabicPeriod"/>
            </a:pPr>
            <a:r>
              <a:rPr lang="en-US" dirty="0" smtClean="0"/>
              <a:t>Building public awareness / support for women’s rights</a:t>
            </a:r>
            <a:endParaRPr lang="en-US" dirty="0"/>
          </a:p>
          <a:p>
            <a:pPr marL="514350" indent="-514350">
              <a:buFont typeface="+mj-lt"/>
              <a:buAutoNum type="arabicPeriod"/>
            </a:pPr>
            <a:r>
              <a:rPr lang="en-US" dirty="0"/>
              <a:t>Increasing women’s awareness of / access to their rights </a:t>
            </a:r>
          </a:p>
          <a:p>
            <a:pPr marL="514350" indent="-514350">
              <a:buFont typeface="+mj-lt"/>
              <a:buAutoNum type="arabicPeriod"/>
            </a:pPr>
            <a:r>
              <a:rPr lang="en-US" dirty="0" smtClean="0"/>
              <a:t>Building organizational and strategic capacity from grassroots to global levels</a:t>
            </a:r>
            <a:endParaRPr lang="en-US" dirty="0"/>
          </a:p>
          <a:p>
            <a:pPr marL="514350" indent="-514350">
              <a:buFont typeface="+mj-lt"/>
              <a:buAutoNum type="arabicPeriod"/>
            </a:pPr>
            <a:r>
              <a:rPr lang="en-US" dirty="0" smtClean="0"/>
              <a:t>Influencing multilateral and government policies / laws / practices at </a:t>
            </a:r>
            <a:r>
              <a:rPr lang="en-US" dirty="0"/>
              <a:t>different levels</a:t>
            </a:r>
          </a:p>
          <a:p>
            <a:pPr marL="514350" indent="-514350">
              <a:buFont typeface="+mj-lt"/>
              <a:buAutoNum type="arabicPeriod"/>
            </a:pPr>
            <a:r>
              <a:rPr lang="en-US" dirty="0" smtClean="0"/>
              <a:t>Increasing women’s political participation and access to public decision-making</a:t>
            </a:r>
            <a:endParaRPr lang="en-US" dirty="0"/>
          </a:p>
          <a:p>
            <a:endParaRPr lang="en-US" dirty="0"/>
          </a:p>
        </p:txBody>
      </p:sp>
      <p:sp>
        <p:nvSpPr>
          <p:cNvPr id="4" name="Content Placeholder 3"/>
          <p:cNvSpPr>
            <a:spLocks noGrp="1"/>
          </p:cNvSpPr>
          <p:nvPr>
            <p:ph sz="half" idx="2"/>
          </p:nvPr>
        </p:nvSpPr>
        <p:spPr>
          <a:xfrm>
            <a:off x="4671451" y="1609275"/>
            <a:ext cx="4263519" cy="4945790"/>
          </a:xfrm>
        </p:spPr>
        <p:txBody>
          <a:bodyPr>
            <a:normAutofit fontScale="77500" lnSpcReduction="20000"/>
          </a:bodyPr>
          <a:lstStyle/>
          <a:p>
            <a:pPr marL="514350" indent="-514350">
              <a:buFont typeface="+mj-lt"/>
              <a:buAutoNum type="arabicPeriod" startAt="8"/>
            </a:pPr>
            <a:r>
              <a:rPr lang="en-US" dirty="0" smtClean="0"/>
              <a:t>Movement </a:t>
            </a:r>
            <a:r>
              <a:rPr lang="en-US" dirty="0"/>
              <a:t>Building / increasing collective power</a:t>
            </a:r>
          </a:p>
          <a:p>
            <a:pPr marL="514350" indent="-514350">
              <a:buFont typeface="+mj-lt"/>
              <a:buAutoNum type="arabicPeriod" startAt="8"/>
            </a:pPr>
            <a:r>
              <a:rPr lang="en-US" dirty="0"/>
              <a:t>Research and knowledge generation</a:t>
            </a:r>
          </a:p>
          <a:p>
            <a:pPr marL="514350" indent="-514350">
              <a:buFont typeface="+mj-lt"/>
              <a:buAutoNum type="arabicPeriod" startAt="8"/>
            </a:pPr>
            <a:r>
              <a:rPr lang="en-US" dirty="0" smtClean="0"/>
              <a:t>Creating new </a:t>
            </a:r>
            <a:r>
              <a:rPr lang="en-US" dirty="0"/>
              <a:t>tools </a:t>
            </a:r>
            <a:r>
              <a:rPr lang="en-US" dirty="0" smtClean="0"/>
              <a:t>/ concepts / </a:t>
            </a:r>
            <a:r>
              <a:rPr lang="en-US" dirty="0"/>
              <a:t>methods / strategies </a:t>
            </a:r>
          </a:p>
          <a:p>
            <a:pPr marL="514350" indent="-514350">
              <a:buFont typeface="+mj-lt"/>
              <a:buAutoNum type="arabicPeriod" startAt="8"/>
            </a:pPr>
            <a:r>
              <a:rPr lang="en-US" dirty="0"/>
              <a:t>B</a:t>
            </a:r>
            <a:r>
              <a:rPr lang="en-US" dirty="0" smtClean="0"/>
              <a:t>uilding alliances, networks, cross-movement solidarity</a:t>
            </a:r>
            <a:endParaRPr lang="en-US" dirty="0"/>
          </a:p>
          <a:p>
            <a:pPr marL="514350" indent="-514350">
              <a:buFont typeface="+mj-lt"/>
              <a:buAutoNum type="arabicPeriod" startAt="8"/>
            </a:pPr>
            <a:r>
              <a:rPr lang="en-US" dirty="0"/>
              <a:t>B</a:t>
            </a:r>
            <a:r>
              <a:rPr lang="en-US" dirty="0" smtClean="0"/>
              <a:t>irthing </a:t>
            </a:r>
            <a:r>
              <a:rPr lang="en-US" dirty="0"/>
              <a:t>new organizations / initiatives</a:t>
            </a:r>
          </a:p>
          <a:p>
            <a:pPr marL="514350" indent="-514350">
              <a:buFont typeface="+mj-lt"/>
              <a:buAutoNum type="arabicPeriod" startAt="8"/>
            </a:pPr>
            <a:r>
              <a:rPr lang="en-US" dirty="0"/>
              <a:t>Using media, communications, and ICTs for awareness, campaigns, advocacy, </a:t>
            </a:r>
            <a:r>
              <a:rPr lang="en-US" dirty="0" smtClean="0"/>
              <a:t>pressure</a:t>
            </a:r>
          </a:p>
          <a:p>
            <a:pPr marL="514350" indent="-514350">
              <a:buFont typeface="+mj-lt"/>
              <a:buAutoNum type="arabicPeriod" startAt="8"/>
            </a:pPr>
            <a:r>
              <a:rPr lang="en-US" dirty="0" smtClean="0"/>
              <a:t>Urgent action</a:t>
            </a:r>
          </a:p>
          <a:p>
            <a:pPr marL="514350" indent="-514350">
              <a:buFont typeface="+mj-lt"/>
              <a:buAutoNum type="arabicPeriod" startAt="8"/>
            </a:pPr>
            <a:r>
              <a:rPr lang="en-US" dirty="0" smtClean="0"/>
              <a:t>Fighting backlash, regression, “holding the line”</a:t>
            </a:r>
            <a:endParaRPr lang="en-US" dirty="0"/>
          </a:p>
          <a:p>
            <a:endParaRPr lang="en-US" dirty="0"/>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19</a:t>
            </a:fld>
            <a:endParaRPr lang="en-US"/>
          </a:p>
        </p:txBody>
      </p:sp>
    </p:spTree>
    <p:extLst>
      <p:ext uri="{BB962C8B-B14F-4D97-AF65-F5344CB8AC3E}">
        <p14:creationId xmlns:p14="http://schemas.microsoft.com/office/powerpoint/2010/main" val="2216138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112"/>
            <a:ext cx="8229600" cy="1143000"/>
          </a:xfrm>
        </p:spPr>
        <p:txBody>
          <a:bodyPr/>
          <a:lstStyle/>
          <a:p>
            <a:r>
              <a:rPr lang="en-US" dirty="0" smtClean="0">
                <a:solidFill>
                  <a:srgbClr val="FF0000"/>
                </a:solidFill>
              </a:rPr>
              <a:t>The Methodology</a:t>
            </a:r>
            <a:endParaRPr lang="en-US" dirty="0">
              <a:solidFill>
                <a:srgbClr val="FF0000"/>
              </a:solidFill>
            </a:endParaRPr>
          </a:p>
        </p:txBody>
      </p:sp>
      <p:sp>
        <p:nvSpPr>
          <p:cNvPr id="4" name="Content Placeholder 3"/>
          <p:cNvSpPr>
            <a:spLocks noGrp="1"/>
          </p:cNvSpPr>
          <p:nvPr>
            <p:ph idx="1"/>
          </p:nvPr>
        </p:nvSpPr>
        <p:spPr>
          <a:xfrm>
            <a:off x="273315" y="1162112"/>
            <a:ext cx="8665699" cy="5559363"/>
          </a:xfrm>
        </p:spPr>
        <p:txBody>
          <a:bodyPr>
            <a:normAutofit fontScale="85000" lnSpcReduction="20000"/>
          </a:bodyPr>
          <a:lstStyle/>
          <a:p>
            <a:r>
              <a:rPr lang="en-US" dirty="0" smtClean="0"/>
              <a:t>“Nuggets” gathered at the mid-term of the grants (December 2010)</a:t>
            </a:r>
          </a:p>
          <a:p>
            <a:r>
              <a:rPr lang="en-US" dirty="0" smtClean="0"/>
              <a:t>In-depth interviews conducted between December 2011 &amp; March 2012 on key achievements with selected grantees</a:t>
            </a:r>
          </a:p>
          <a:p>
            <a:r>
              <a:rPr lang="en-US" dirty="0" smtClean="0"/>
              <a:t>Survey conducted between August &amp; October 2012 through a partially pre-coded questionnaire </a:t>
            </a:r>
          </a:p>
          <a:p>
            <a:r>
              <a:rPr lang="en-US" dirty="0" smtClean="0"/>
              <a:t>Survey questionnaire sent to 35 women’s rights organizations, 25 responded (71% response rate)</a:t>
            </a:r>
          </a:p>
          <a:p>
            <a:r>
              <a:rPr lang="en-US" dirty="0" smtClean="0"/>
              <a:t>We define women’s rights organizations as organizations generally </a:t>
            </a:r>
            <a:r>
              <a:rPr lang="en-US" dirty="0" err="1" smtClean="0"/>
              <a:t>est’d</a:t>
            </a:r>
            <a:r>
              <a:rPr lang="en-US" dirty="0" smtClean="0"/>
              <a:t> by women, whose priority constituency is women, and working primarily on addressing gender power structures and women’s rights, rather than more general development or anti-poverty programs</a:t>
            </a: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2</a:t>
            </a:fld>
            <a:endParaRPr lang="en-US"/>
          </a:p>
        </p:txBody>
      </p:sp>
    </p:spTree>
    <p:extLst>
      <p:ext uri="{BB962C8B-B14F-4D97-AF65-F5344CB8AC3E}">
        <p14:creationId xmlns:p14="http://schemas.microsoft.com/office/powerpoint/2010/main" val="368657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05011" y="5874"/>
            <a:ext cx="8265459" cy="717550"/>
          </a:xfrm>
        </p:spPr>
        <p:txBody>
          <a:bodyPr>
            <a:noAutofit/>
          </a:bodyPr>
          <a:lstStyle/>
          <a:p>
            <a:r>
              <a:rPr lang="en-US" sz="3600" dirty="0" smtClean="0">
                <a:solidFill>
                  <a:srgbClr val="FF0000"/>
                </a:solidFill>
              </a:rPr>
              <a:t>Key shifts </a:t>
            </a:r>
            <a:r>
              <a:rPr lang="en-US" sz="3600" dirty="0">
                <a:solidFill>
                  <a:srgbClr val="FF0000"/>
                </a:solidFill>
              </a:rPr>
              <a:t>in gender power </a:t>
            </a:r>
            <a:r>
              <a:rPr lang="en-US" sz="3600" dirty="0" smtClean="0">
                <a:solidFill>
                  <a:srgbClr val="FF0000"/>
                </a:solidFill>
              </a:rPr>
              <a:t>relations (N=25)</a:t>
            </a:r>
            <a:endParaRPr lang="en-US" sz="3600" dirty="0">
              <a:solidFill>
                <a:srgbClr val="FF0000"/>
              </a:solidFill>
            </a:endParaRPr>
          </a:p>
        </p:txBody>
      </p:sp>
      <p:sp>
        <p:nvSpPr>
          <p:cNvPr id="65539" name="Text Box 3"/>
          <p:cNvSpPr txBox="1">
            <a:spLocks noChangeArrowheads="1"/>
          </p:cNvSpPr>
          <p:nvPr/>
        </p:nvSpPr>
        <p:spPr bwMode="auto">
          <a:xfrm>
            <a:off x="3733800" y="797756"/>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800" dirty="0">
                <a:solidFill>
                  <a:srgbClr val="FFFF00"/>
                </a:solidFill>
                <a:cs typeface="Arial" charset="0"/>
              </a:rPr>
              <a:t>Individual</a:t>
            </a:r>
          </a:p>
        </p:txBody>
      </p:sp>
      <p:sp>
        <p:nvSpPr>
          <p:cNvPr id="65540" name="Text Box 4"/>
          <p:cNvSpPr txBox="1">
            <a:spLocks noChangeArrowheads="1"/>
          </p:cNvSpPr>
          <p:nvPr/>
        </p:nvSpPr>
        <p:spPr bwMode="auto">
          <a:xfrm>
            <a:off x="3810000" y="57912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pPr>
            <a:r>
              <a:rPr lang="en-US" sz="2800" dirty="0">
                <a:solidFill>
                  <a:srgbClr val="FFFF00"/>
                </a:solidFill>
                <a:cs typeface="Arial" charset="0"/>
              </a:rPr>
              <a:t>Systemic </a:t>
            </a:r>
          </a:p>
        </p:txBody>
      </p:sp>
      <p:sp>
        <p:nvSpPr>
          <p:cNvPr id="65541" name="Text Box 5">
            <a:hlinkClick r:id="rId3" action="ppaction://hlinkpres?slideindex=6&amp;slidetitle=The dynamic of change"/>
          </p:cNvPr>
          <p:cNvSpPr txBox="1">
            <a:spLocks noChangeArrowheads="1"/>
          </p:cNvSpPr>
          <p:nvPr/>
        </p:nvSpPr>
        <p:spPr bwMode="auto">
          <a:xfrm>
            <a:off x="111850" y="334215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pPr>
            <a:r>
              <a:rPr lang="en-US" sz="2800" dirty="0">
                <a:solidFill>
                  <a:srgbClr val="FFFF00"/>
                </a:solidFill>
                <a:cs typeface="Arial" charset="0"/>
              </a:rPr>
              <a:t>Informal</a:t>
            </a:r>
          </a:p>
        </p:txBody>
      </p:sp>
      <p:sp>
        <p:nvSpPr>
          <p:cNvPr id="65542" name="Text Box 6"/>
          <p:cNvSpPr txBox="1">
            <a:spLocks noChangeArrowheads="1"/>
          </p:cNvSpPr>
          <p:nvPr/>
        </p:nvSpPr>
        <p:spPr bwMode="auto">
          <a:xfrm>
            <a:off x="7574425" y="3321843"/>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rgbClr val="FFFF00"/>
                </a:solidFill>
                <a:cs typeface="Arial" charset="0"/>
              </a:rPr>
              <a:t>Formal </a:t>
            </a:r>
          </a:p>
        </p:txBody>
      </p:sp>
      <p:sp>
        <p:nvSpPr>
          <p:cNvPr id="65543" name="Text Box 7"/>
          <p:cNvSpPr txBox="1">
            <a:spLocks noChangeArrowheads="1"/>
          </p:cNvSpPr>
          <p:nvPr/>
        </p:nvSpPr>
        <p:spPr bwMode="auto">
          <a:xfrm>
            <a:off x="1948934" y="1809338"/>
            <a:ext cx="21658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1" hangingPunct="1">
              <a:spcBef>
                <a:spcPct val="50000"/>
              </a:spcBef>
            </a:pPr>
            <a:r>
              <a:rPr lang="en-US" sz="2000" dirty="0" smtClean="0">
                <a:cs typeface="Arial" charset="0"/>
              </a:rPr>
              <a:t>Consciousness / Internalized </a:t>
            </a:r>
            <a:r>
              <a:rPr lang="en-US" sz="2000" dirty="0">
                <a:cs typeface="Arial" charset="0"/>
              </a:rPr>
              <a:t>attitudes, </a:t>
            </a:r>
            <a:r>
              <a:rPr lang="en-US" sz="2000" dirty="0" smtClean="0">
                <a:cs typeface="Arial" charset="0"/>
              </a:rPr>
              <a:t>self-esteem</a:t>
            </a:r>
            <a:endParaRPr lang="en-US" sz="2000" dirty="0">
              <a:cs typeface="Arial" charset="0"/>
            </a:endParaRPr>
          </a:p>
        </p:txBody>
      </p:sp>
      <p:sp>
        <p:nvSpPr>
          <p:cNvPr id="65544" name="Text Box 8"/>
          <p:cNvSpPr txBox="1">
            <a:spLocks noChangeArrowheads="1"/>
          </p:cNvSpPr>
          <p:nvPr/>
        </p:nvSpPr>
        <p:spPr bwMode="auto">
          <a:xfrm>
            <a:off x="5218953" y="1809338"/>
            <a:ext cx="193787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pPr>
            <a:r>
              <a:rPr lang="en-US" sz="2000" dirty="0">
                <a:cs typeface="Arial" charset="0"/>
              </a:rPr>
              <a:t>Access to &amp; control over </a:t>
            </a:r>
            <a:r>
              <a:rPr lang="en-US" sz="2000" dirty="0" smtClean="0">
                <a:cs typeface="Arial" charset="0"/>
              </a:rPr>
              <a:t>resources / services</a:t>
            </a:r>
            <a:endParaRPr lang="en-US" sz="2000" dirty="0">
              <a:cs typeface="Arial" charset="0"/>
            </a:endParaRPr>
          </a:p>
        </p:txBody>
      </p:sp>
      <p:sp>
        <p:nvSpPr>
          <p:cNvPr id="65545" name="Text Box 9"/>
          <p:cNvSpPr txBox="1">
            <a:spLocks noChangeArrowheads="1"/>
          </p:cNvSpPr>
          <p:nvPr/>
        </p:nvSpPr>
        <p:spPr bwMode="auto">
          <a:xfrm>
            <a:off x="2035593" y="4277059"/>
            <a:ext cx="1981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1" hangingPunct="1">
              <a:spcBef>
                <a:spcPct val="50000"/>
              </a:spcBef>
            </a:pPr>
            <a:r>
              <a:rPr lang="en-US" sz="2000" dirty="0">
                <a:cs typeface="Arial" charset="0"/>
              </a:rPr>
              <a:t>Cultural </a:t>
            </a:r>
            <a:r>
              <a:rPr lang="en-US" sz="2000" dirty="0" smtClean="0">
                <a:cs typeface="Arial" charset="0"/>
              </a:rPr>
              <a:t>/ social norms</a:t>
            </a:r>
            <a:r>
              <a:rPr lang="en-US" sz="2000" dirty="0">
                <a:cs typeface="Arial" charset="0"/>
              </a:rPr>
              <a:t>, beliefs, practices</a:t>
            </a:r>
          </a:p>
        </p:txBody>
      </p:sp>
      <p:sp>
        <p:nvSpPr>
          <p:cNvPr id="65546" name="Text Box 10"/>
          <p:cNvSpPr txBox="1">
            <a:spLocks noChangeArrowheads="1"/>
          </p:cNvSpPr>
          <p:nvPr/>
        </p:nvSpPr>
        <p:spPr bwMode="auto">
          <a:xfrm>
            <a:off x="5390437" y="4229616"/>
            <a:ext cx="21469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pPr>
            <a:r>
              <a:rPr lang="en-US" sz="2000" dirty="0">
                <a:cs typeface="Arial" charset="0"/>
              </a:rPr>
              <a:t>Laws, policies, resource allocations</a:t>
            </a:r>
          </a:p>
        </p:txBody>
      </p:sp>
      <p:sp>
        <p:nvSpPr>
          <p:cNvPr id="65547" name="Text Box 11"/>
          <p:cNvSpPr txBox="1">
            <a:spLocks noChangeArrowheads="1"/>
          </p:cNvSpPr>
          <p:nvPr/>
        </p:nvSpPr>
        <p:spPr bwMode="auto">
          <a:xfrm>
            <a:off x="3657600" y="3321843"/>
            <a:ext cx="207648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ctr">
              <a:spcBef>
                <a:spcPct val="50000"/>
              </a:spcBef>
              <a:defRPr sz="2800">
                <a:solidFill>
                  <a:srgbClr val="FFFF00"/>
                </a:solidFill>
                <a:cs typeface="Arial" charset="0"/>
              </a:defRPr>
            </a:lvl1pPr>
          </a:lstStyle>
          <a:p>
            <a:r>
              <a:rPr lang="en-US" dirty="0"/>
              <a:t>Community</a:t>
            </a:r>
          </a:p>
        </p:txBody>
      </p:sp>
      <p:sp>
        <p:nvSpPr>
          <p:cNvPr id="65548" name="AutoShape 12"/>
          <p:cNvSpPr>
            <a:spLocks noChangeArrowheads="1"/>
          </p:cNvSpPr>
          <p:nvPr/>
        </p:nvSpPr>
        <p:spPr bwMode="auto">
          <a:xfrm>
            <a:off x="4495800" y="1485900"/>
            <a:ext cx="304800" cy="1600200"/>
          </a:xfrm>
          <a:prstGeom prst="upArrow">
            <a:avLst>
              <a:gd name="adj1" fmla="val 50000"/>
              <a:gd name="adj2" fmla="val 131250"/>
            </a:avLst>
          </a:prstGeom>
          <a:solidFill>
            <a:srgbClr val="008000"/>
          </a:solidFill>
          <a:ln w="9525">
            <a:solidFill>
              <a:schemeClr val="tx1"/>
            </a:solidFill>
            <a:miter lim="800000"/>
            <a:headEnd/>
            <a:tailEnd/>
          </a:ln>
          <a:effectLst/>
        </p:spPr>
        <p:txBody>
          <a:bodyPr wrap="none" anchor="ctr"/>
          <a:lstStyle/>
          <a:p>
            <a:endParaRPr lang="en-US" dirty="0"/>
          </a:p>
        </p:txBody>
      </p:sp>
      <p:sp>
        <p:nvSpPr>
          <p:cNvPr id="65550" name="AutoShape 14"/>
          <p:cNvSpPr>
            <a:spLocks noChangeArrowheads="1"/>
          </p:cNvSpPr>
          <p:nvPr/>
        </p:nvSpPr>
        <p:spPr bwMode="auto">
          <a:xfrm>
            <a:off x="1948934" y="3581400"/>
            <a:ext cx="1708667" cy="213692"/>
          </a:xfrm>
          <a:prstGeom prst="leftArrow">
            <a:avLst>
              <a:gd name="adj1" fmla="val 50000"/>
              <a:gd name="adj2" fmla="val 175000"/>
            </a:avLst>
          </a:prstGeom>
          <a:solidFill>
            <a:srgbClr val="008000"/>
          </a:solidFill>
          <a:ln w="9525">
            <a:solidFill>
              <a:schemeClr val="tx1"/>
            </a:solidFill>
            <a:miter lim="800000"/>
            <a:headEnd/>
            <a:tailEnd/>
          </a:ln>
          <a:effectLst/>
        </p:spPr>
        <p:txBody>
          <a:bodyPr wrap="none" anchor="ctr"/>
          <a:lstStyle/>
          <a:p>
            <a:endParaRPr lang="en-US"/>
          </a:p>
        </p:txBody>
      </p:sp>
      <p:sp>
        <p:nvSpPr>
          <p:cNvPr id="65551" name="AutoShape 15"/>
          <p:cNvSpPr>
            <a:spLocks noChangeArrowheads="1"/>
          </p:cNvSpPr>
          <p:nvPr/>
        </p:nvSpPr>
        <p:spPr bwMode="auto">
          <a:xfrm rot="10800000">
            <a:off x="5791199" y="3566492"/>
            <a:ext cx="1746193" cy="228600"/>
          </a:xfrm>
          <a:prstGeom prst="leftArrow">
            <a:avLst>
              <a:gd name="adj1" fmla="val 50000"/>
              <a:gd name="adj2" fmla="val 175000"/>
            </a:avLst>
          </a:prstGeom>
          <a:solidFill>
            <a:srgbClr val="008000"/>
          </a:solidFill>
          <a:ln w="9525">
            <a:solidFill>
              <a:schemeClr val="tx1"/>
            </a:solidFill>
            <a:miter lim="800000"/>
            <a:headEnd/>
            <a:tailEnd/>
          </a:ln>
          <a:effectLst/>
        </p:spPr>
        <p:txBody>
          <a:bodyPr wrap="none" anchor="ctr"/>
          <a:lstStyle/>
          <a:p>
            <a:endParaRPr lang="en-US"/>
          </a:p>
        </p:txBody>
      </p:sp>
      <p:sp>
        <p:nvSpPr>
          <p:cNvPr id="25" name="AutoShape 12"/>
          <p:cNvSpPr>
            <a:spLocks noChangeArrowheads="1"/>
          </p:cNvSpPr>
          <p:nvPr/>
        </p:nvSpPr>
        <p:spPr bwMode="auto">
          <a:xfrm flipV="1">
            <a:off x="4495800" y="4054424"/>
            <a:ext cx="304800" cy="1701859"/>
          </a:xfrm>
          <a:prstGeom prst="upArrow">
            <a:avLst>
              <a:gd name="adj1" fmla="val 50000"/>
              <a:gd name="adj2" fmla="val 131250"/>
            </a:avLst>
          </a:prstGeom>
          <a:solidFill>
            <a:srgbClr val="008000"/>
          </a:solidFill>
          <a:ln w="9525">
            <a:solidFill>
              <a:schemeClr val="tx1"/>
            </a:solidFill>
            <a:miter lim="800000"/>
            <a:headEnd/>
            <a:tailEnd/>
          </a:ln>
          <a:effectLst/>
        </p:spPr>
        <p:txBody>
          <a:bodyPr wrap="none" anchor="ctr"/>
          <a:lstStyle/>
          <a:p>
            <a:endParaRPr lang="en-US" dirty="0"/>
          </a:p>
        </p:txBody>
      </p:sp>
      <p:sp>
        <p:nvSpPr>
          <p:cNvPr id="5" name="Pentagon 4"/>
          <p:cNvSpPr/>
          <p:nvPr/>
        </p:nvSpPr>
        <p:spPr>
          <a:xfrm rot="1927369">
            <a:off x="265770" y="1260078"/>
            <a:ext cx="1875282" cy="1093540"/>
          </a:xfrm>
          <a:prstGeom prst="homePlate">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b="1" dirty="0"/>
              <a:t>23 </a:t>
            </a:r>
            <a:r>
              <a:rPr lang="en-US" b="1" dirty="0" smtClean="0"/>
              <a:t>org’s (</a:t>
            </a:r>
            <a:r>
              <a:rPr lang="en-US" b="1" dirty="0"/>
              <a:t>92%) created shifts here</a:t>
            </a:r>
          </a:p>
        </p:txBody>
      </p:sp>
      <p:sp>
        <p:nvSpPr>
          <p:cNvPr id="27" name="Pentagon 26"/>
          <p:cNvSpPr/>
          <p:nvPr/>
        </p:nvSpPr>
        <p:spPr>
          <a:xfrm rot="19487767">
            <a:off x="408190" y="5077928"/>
            <a:ext cx="2005621" cy="1093540"/>
          </a:xfrm>
          <a:prstGeom prst="homePlate">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b="1" dirty="0" smtClean="0"/>
              <a:t>21 org’s (84%</a:t>
            </a:r>
            <a:r>
              <a:rPr lang="en-US" b="1" dirty="0"/>
              <a:t>) created shifts here</a:t>
            </a:r>
          </a:p>
        </p:txBody>
      </p:sp>
      <p:sp>
        <p:nvSpPr>
          <p:cNvPr id="30" name="Pentagon 29"/>
          <p:cNvSpPr/>
          <p:nvPr/>
        </p:nvSpPr>
        <p:spPr>
          <a:xfrm rot="8921324">
            <a:off x="6884794" y="1262567"/>
            <a:ext cx="1891829" cy="1093540"/>
          </a:xfrm>
          <a:prstGeom prst="homePlate">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b="1" dirty="0" smtClean="0"/>
              <a:t>21 org’s (84%</a:t>
            </a:r>
            <a:r>
              <a:rPr lang="en-US" b="1" dirty="0"/>
              <a:t>) created shifts here</a:t>
            </a:r>
          </a:p>
        </p:txBody>
      </p:sp>
      <p:sp>
        <p:nvSpPr>
          <p:cNvPr id="31" name="Pentagon 30"/>
          <p:cNvSpPr/>
          <p:nvPr/>
        </p:nvSpPr>
        <p:spPr>
          <a:xfrm rot="12591861">
            <a:off x="6778290" y="4967139"/>
            <a:ext cx="2005621" cy="1093540"/>
          </a:xfrm>
          <a:prstGeom prst="homePlate">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b="1" dirty="0" smtClean="0"/>
              <a:t>22 org’s (88%</a:t>
            </a:r>
            <a:r>
              <a:rPr lang="en-US" b="1" dirty="0"/>
              <a:t>) created shifts here</a:t>
            </a:r>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20</a:t>
            </a:fld>
            <a:endParaRPr lang="en-US"/>
          </a:p>
        </p:txBody>
      </p:sp>
    </p:spTree>
    <p:extLst>
      <p:ext uri="{BB962C8B-B14F-4D97-AF65-F5344CB8AC3E}">
        <p14:creationId xmlns:p14="http://schemas.microsoft.com/office/powerpoint/2010/main" val="5403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900" decel="100000" fill="hold"/>
                                        <p:tgtEl>
                                          <p:spTgt spid="2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99" y="0"/>
            <a:ext cx="8889237" cy="1143000"/>
          </a:xfrm>
        </p:spPr>
        <p:txBody>
          <a:bodyPr>
            <a:noAutofit/>
          </a:bodyPr>
          <a:lstStyle/>
          <a:p>
            <a:r>
              <a:rPr lang="en-US" sz="3200" dirty="0" smtClean="0">
                <a:solidFill>
                  <a:schemeClr val="accent6">
                    <a:lumMod val="60000"/>
                    <a:lumOff val="40000"/>
                  </a:schemeClr>
                </a:solidFill>
                <a:latin typeface="Lucida Grande"/>
                <a:ea typeface="Lucida Grande"/>
                <a:cs typeface="Lucida Grande"/>
              </a:rPr>
              <a:t>Nature of </a:t>
            </a:r>
            <a:r>
              <a:rPr lang="en-US" sz="3200" dirty="0">
                <a:solidFill>
                  <a:schemeClr val="accent6">
                    <a:lumMod val="60000"/>
                    <a:lumOff val="40000"/>
                  </a:schemeClr>
                </a:solidFill>
                <a:latin typeface="Lucida Grande"/>
                <a:ea typeface="Lucida Grande"/>
                <a:cs typeface="Lucida Grande"/>
              </a:rPr>
              <a:t>shifts in </a:t>
            </a:r>
            <a:r>
              <a:rPr lang="en-US" sz="3200" dirty="0" smtClean="0">
                <a:solidFill>
                  <a:schemeClr val="accent6">
                    <a:lumMod val="60000"/>
                    <a:lumOff val="40000"/>
                  </a:schemeClr>
                </a:solidFill>
                <a:latin typeface="Lucida Grande"/>
                <a:ea typeface="Lucida Grande"/>
                <a:cs typeface="Lucida Grande"/>
              </a:rPr>
              <a:t>individual consciousness </a:t>
            </a:r>
            <a:r>
              <a:rPr lang="en-US" sz="3200" dirty="0">
                <a:solidFill>
                  <a:schemeClr val="accent6">
                    <a:lumMod val="60000"/>
                    <a:lumOff val="40000"/>
                  </a:schemeClr>
                </a:solidFill>
                <a:latin typeface="Lucida Grande"/>
                <a:ea typeface="Lucida Grande"/>
                <a:cs typeface="Lucida Grande"/>
              </a:rPr>
              <a:t>/ self-</a:t>
            </a:r>
            <a:r>
              <a:rPr lang="en-US" sz="3200" dirty="0" smtClean="0">
                <a:solidFill>
                  <a:schemeClr val="accent6">
                    <a:lumMod val="60000"/>
                    <a:lumOff val="40000"/>
                  </a:schemeClr>
                </a:solidFill>
                <a:latin typeface="Lucida Grande"/>
                <a:ea typeface="Lucida Grande"/>
                <a:cs typeface="Lucida Grande"/>
              </a:rPr>
              <a:t>confidence (N=23)</a:t>
            </a:r>
            <a:endParaRPr lang="en-US" sz="3200" dirty="0">
              <a:solidFill>
                <a:schemeClr val="accent6">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6925584"/>
              </p:ext>
            </p:extLst>
          </p:nvPr>
        </p:nvGraphicFramePr>
        <p:xfrm>
          <a:off x="0" y="752636"/>
          <a:ext cx="9144000" cy="610536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a:xfrm>
            <a:off x="7803840" y="0"/>
            <a:ext cx="1340160" cy="365125"/>
          </a:xfrm>
        </p:spPr>
        <p:txBody>
          <a:bodyPr/>
          <a:lstStyle/>
          <a:p>
            <a:r>
              <a:rPr lang="en-US" dirty="0" smtClean="0"/>
              <a:t>AWID 2012</a:t>
            </a:r>
            <a:endParaRPr lang="en-US" dirty="0"/>
          </a:p>
        </p:txBody>
      </p:sp>
      <p:sp>
        <p:nvSpPr>
          <p:cNvPr id="5" name="Slide Number Placeholder 4"/>
          <p:cNvSpPr>
            <a:spLocks noGrp="1"/>
          </p:cNvSpPr>
          <p:nvPr>
            <p:ph type="sldNum" sz="quarter" idx="12"/>
          </p:nvPr>
        </p:nvSpPr>
        <p:spPr/>
        <p:txBody>
          <a:bodyPr/>
          <a:lstStyle/>
          <a:p>
            <a:fld id="{2CACD695-697A-7342-A896-D530825AC395}" type="slidenum">
              <a:rPr lang="en-US" smtClean="0"/>
              <a:t>21</a:t>
            </a:fld>
            <a:endParaRPr lang="en-US"/>
          </a:p>
        </p:txBody>
      </p:sp>
    </p:spTree>
    <p:extLst>
      <p:ext uri="{BB962C8B-B14F-4D97-AF65-F5344CB8AC3E}">
        <p14:creationId xmlns:p14="http://schemas.microsoft.com/office/powerpoint/2010/main" val="3017527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
            <a:ext cx="8229600" cy="1143000"/>
          </a:xfrm>
        </p:spPr>
        <p:txBody>
          <a:bodyPr>
            <a:normAutofit fontScale="90000"/>
          </a:bodyPr>
          <a:lstStyle/>
          <a:p>
            <a:r>
              <a:rPr lang="en-US" dirty="0" smtClean="0">
                <a:solidFill>
                  <a:srgbClr val="3366FF"/>
                </a:solidFill>
              </a:rPr>
              <a:t>Nature of </a:t>
            </a:r>
            <a:r>
              <a:rPr lang="en-US" dirty="0">
                <a:solidFill>
                  <a:srgbClr val="3366FF"/>
                </a:solidFill>
              </a:rPr>
              <a:t>shifts in cultural norms and practices </a:t>
            </a:r>
            <a:r>
              <a:rPr lang="en-US" dirty="0" smtClean="0">
                <a:solidFill>
                  <a:srgbClr val="3366FF"/>
                </a:solidFill>
              </a:rPr>
              <a:t>(N=21)</a:t>
            </a:r>
            <a:endParaRPr lang="en-US" dirty="0">
              <a:solidFill>
                <a:srgbClr val="3366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6377581"/>
              </p:ext>
            </p:extLst>
          </p:nvPr>
        </p:nvGraphicFramePr>
        <p:xfrm>
          <a:off x="156777" y="909435"/>
          <a:ext cx="8987223" cy="594856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22</a:t>
            </a:fld>
            <a:endParaRPr lang="en-US"/>
          </a:p>
        </p:txBody>
      </p:sp>
    </p:spTree>
    <p:extLst>
      <p:ext uri="{BB962C8B-B14F-4D97-AF65-F5344CB8AC3E}">
        <p14:creationId xmlns:p14="http://schemas.microsoft.com/office/powerpoint/2010/main" val="2241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19"/>
            <a:ext cx="8229600" cy="1143000"/>
          </a:xfrm>
        </p:spPr>
        <p:txBody>
          <a:bodyPr>
            <a:normAutofit fontScale="90000"/>
          </a:bodyPr>
          <a:lstStyle/>
          <a:p>
            <a:r>
              <a:rPr lang="en-US" dirty="0" smtClean="0">
                <a:solidFill>
                  <a:schemeClr val="accent3">
                    <a:lumMod val="60000"/>
                    <a:lumOff val="40000"/>
                  </a:schemeClr>
                </a:solidFill>
              </a:rPr>
              <a:t>Nature of </a:t>
            </a:r>
            <a:r>
              <a:rPr lang="en-US" dirty="0">
                <a:solidFill>
                  <a:schemeClr val="accent3">
                    <a:lumMod val="60000"/>
                    <a:lumOff val="40000"/>
                  </a:schemeClr>
                </a:solidFill>
              </a:rPr>
              <a:t>shifts in individual access t</a:t>
            </a:r>
            <a:r>
              <a:rPr lang="en-US" dirty="0" smtClean="0">
                <a:solidFill>
                  <a:schemeClr val="accent3">
                    <a:lumMod val="60000"/>
                    <a:lumOff val="40000"/>
                  </a:schemeClr>
                </a:solidFill>
              </a:rPr>
              <a:t>o </a:t>
            </a:r>
            <a:r>
              <a:rPr lang="en-US" dirty="0">
                <a:solidFill>
                  <a:schemeClr val="accent3">
                    <a:lumMod val="60000"/>
                    <a:lumOff val="40000"/>
                  </a:schemeClr>
                </a:solidFill>
              </a:rPr>
              <a:t>resources &amp; rights </a:t>
            </a:r>
            <a:r>
              <a:rPr lang="en-US" dirty="0" smtClean="0">
                <a:solidFill>
                  <a:schemeClr val="accent3">
                    <a:lumMod val="60000"/>
                    <a:lumOff val="40000"/>
                  </a:schemeClr>
                </a:solidFill>
              </a:rPr>
              <a:t>(N=20)</a:t>
            </a:r>
            <a:endParaRPr lang="en-US" dirty="0">
              <a:solidFill>
                <a:schemeClr val="accent3">
                  <a:lumMod val="60000"/>
                  <a:lumOff val="4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6791390"/>
              </p:ext>
            </p:extLst>
          </p:nvPr>
        </p:nvGraphicFramePr>
        <p:xfrm>
          <a:off x="0" y="972155"/>
          <a:ext cx="9144000" cy="5885846"/>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23</a:t>
            </a:fld>
            <a:endParaRPr lang="en-US"/>
          </a:p>
        </p:txBody>
      </p:sp>
    </p:spTree>
    <p:extLst>
      <p:ext uri="{BB962C8B-B14F-4D97-AF65-F5344CB8AC3E}">
        <p14:creationId xmlns:p14="http://schemas.microsoft.com/office/powerpoint/2010/main" val="562646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rgbClr val="DA271A"/>
                </a:solidFill>
              </a:rPr>
              <a:t>Nature of </a:t>
            </a:r>
            <a:r>
              <a:rPr lang="en-US" dirty="0">
                <a:solidFill>
                  <a:srgbClr val="DA271A"/>
                </a:solidFill>
              </a:rPr>
              <a:t>shifts in </a:t>
            </a:r>
            <a:r>
              <a:rPr lang="en-US" dirty="0" smtClean="0">
                <a:solidFill>
                  <a:srgbClr val="DA271A"/>
                </a:solidFill>
              </a:rPr>
              <a:t>formal laws</a:t>
            </a:r>
            <a:r>
              <a:rPr lang="en-US" dirty="0">
                <a:solidFill>
                  <a:srgbClr val="DA271A"/>
                </a:solidFill>
              </a:rPr>
              <a:t>, policies &amp; resource allocations </a:t>
            </a:r>
            <a:r>
              <a:rPr lang="en-US" dirty="0" smtClean="0">
                <a:solidFill>
                  <a:srgbClr val="DA271A"/>
                </a:solidFill>
              </a:rPr>
              <a:t>(N=20)</a:t>
            </a:r>
            <a:endParaRPr lang="en-US" dirty="0">
              <a:solidFill>
                <a:srgbClr val="DA271A"/>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0298938"/>
              </p:ext>
            </p:extLst>
          </p:nvPr>
        </p:nvGraphicFramePr>
        <p:xfrm>
          <a:off x="0" y="987834"/>
          <a:ext cx="9144000" cy="5870166"/>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24</a:t>
            </a:fld>
            <a:endParaRPr lang="en-US"/>
          </a:p>
        </p:txBody>
      </p:sp>
    </p:spTree>
    <p:extLst>
      <p:ext uri="{BB962C8B-B14F-4D97-AF65-F5344CB8AC3E}">
        <p14:creationId xmlns:p14="http://schemas.microsoft.com/office/powerpoint/2010/main" val="750019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Advancing the MDG3 Fund goals</a:t>
            </a:r>
            <a:endParaRPr lang="en-US" dirty="0">
              <a:solidFill>
                <a:srgbClr val="FF0000"/>
              </a:solidFill>
            </a:endParaRPr>
          </a:p>
        </p:txBody>
      </p:sp>
      <p:sp>
        <p:nvSpPr>
          <p:cNvPr id="5" name="Text Placeholder 4"/>
          <p:cNvSpPr>
            <a:spLocks noGrp="1"/>
          </p:cNvSpPr>
          <p:nvPr>
            <p:ph type="subTitle" idx="1"/>
          </p:nvPr>
        </p:nvSpPr>
        <p:spPr>
          <a:xfrm>
            <a:off x="1371600" y="703729"/>
            <a:ext cx="6400800" cy="1752600"/>
          </a:xfrm>
        </p:spPr>
        <p:txBody>
          <a:bodyPr/>
          <a:lstStyle/>
          <a:p>
            <a:r>
              <a:rPr lang="en-US" dirty="0" smtClean="0"/>
              <a:t>What was achieved towards</a:t>
            </a: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25</a:t>
            </a:fld>
            <a:endParaRPr lang="en-US"/>
          </a:p>
        </p:txBody>
      </p:sp>
    </p:spTree>
    <p:extLst>
      <p:ext uri="{BB962C8B-B14F-4D97-AF65-F5344CB8AC3E}">
        <p14:creationId xmlns:p14="http://schemas.microsoft.com/office/powerpoint/2010/main" val="2434996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No. of organizations that advanced each MDG3 Fund </a:t>
            </a:r>
            <a:r>
              <a:rPr lang="en-US" dirty="0"/>
              <a:t>c</a:t>
            </a:r>
            <a:r>
              <a:rPr lang="en-US" dirty="0" smtClean="0"/>
              <a:t>ore goal (N=25)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4364570"/>
              </p:ext>
            </p:extLst>
          </p:nvPr>
        </p:nvGraphicFramePr>
        <p:xfrm>
          <a:off x="1" y="815356"/>
          <a:ext cx="9014658" cy="5911326"/>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26</a:t>
            </a:fld>
            <a:endParaRPr lang="en-US"/>
          </a:p>
        </p:txBody>
      </p:sp>
    </p:spTree>
    <p:extLst>
      <p:ext uri="{BB962C8B-B14F-4D97-AF65-F5344CB8AC3E}">
        <p14:creationId xmlns:p14="http://schemas.microsoft.com/office/powerpoint/2010/main" val="2759537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2373039" y="2622064"/>
            <a:ext cx="4489836" cy="1343740"/>
          </a:xfrm>
          <a:prstGeom prst="ribbon2">
            <a:avLst/>
          </a:prstGeom>
          <a:solidFill>
            <a:srgbClr val="B41DA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5" name="Rectangle 4"/>
          <p:cNvSpPr/>
          <p:nvPr/>
        </p:nvSpPr>
        <p:spPr>
          <a:xfrm>
            <a:off x="3524562" y="2796977"/>
            <a:ext cx="2146742" cy="830997"/>
          </a:xfrm>
          <a:prstGeom prst="rect">
            <a:avLst/>
          </a:prstGeom>
        </p:spPr>
        <p:txBody>
          <a:bodyPr wrap="none">
            <a:spAutoFit/>
          </a:bodyPr>
          <a:lstStyle/>
          <a:p>
            <a:pPr algn="ctr"/>
            <a:r>
              <a:rPr lang="en-US" sz="2400" dirty="0" smtClean="0"/>
              <a:t>Reducing / </a:t>
            </a:r>
          </a:p>
          <a:p>
            <a:pPr algn="ctr"/>
            <a:r>
              <a:rPr lang="en-US" sz="2400" dirty="0" smtClean="0"/>
              <a:t>Preventing GBV</a:t>
            </a:r>
            <a:endParaRPr lang="en-US" sz="2400" dirty="0"/>
          </a:p>
        </p:txBody>
      </p:sp>
      <p:sp>
        <p:nvSpPr>
          <p:cNvPr id="6" name="TextBox 5"/>
          <p:cNvSpPr txBox="1"/>
          <p:nvPr/>
        </p:nvSpPr>
        <p:spPr>
          <a:xfrm>
            <a:off x="389936" y="1173779"/>
            <a:ext cx="2150219" cy="1477328"/>
          </a:xfrm>
          <a:prstGeom prst="rect">
            <a:avLst/>
          </a:prstGeom>
          <a:noFill/>
        </p:spPr>
        <p:txBody>
          <a:bodyPr wrap="square" rtlCol="0">
            <a:spAutoFit/>
          </a:bodyPr>
          <a:lstStyle/>
          <a:p>
            <a:r>
              <a:rPr lang="en-US" dirty="0" err="1" smtClean="0"/>
              <a:t>Pathbreaking</a:t>
            </a:r>
            <a:r>
              <a:rPr lang="en-US" dirty="0" smtClean="0"/>
              <a:t> research on violence against uniquely marginalized women (CREA)</a:t>
            </a:r>
            <a:endParaRPr lang="en-US" dirty="0"/>
          </a:p>
        </p:txBody>
      </p:sp>
      <p:sp>
        <p:nvSpPr>
          <p:cNvPr id="7" name="TextBox 6"/>
          <p:cNvSpPr txBox="1"/>
          <p:nvPr/>
        </p:nvSpPr>
        <p:spPr>
          <a:xfrm>
            <a:off x="3086066" y="165069"/>
            <a:ext cx="2710168" cy="1200329"/>
          </a:xfrm>
          <a:prstGeom prst="rect">
            <a:avLst/>
          </a:prstGeom>
          <a:noFill/>
        </p:spPr>
        <p:txBody>
          <a:bodyPr wrap="square" rtlCol="0">
            <a:spAutoFit/>
          </a:bodyPr>
          <a:lstStyle/>
          <a:p>
            <a:pPr algn="ctr"/>
            <a:r>
              <a:rPr lang="en-US" dirty="0" smtClean="0">
                <a:solidFill>
                  <a:srgbClr val="B41DA2"/>
                </a:solidFill>
              </a:rPr>
              <a:t>Placed VAW in public consciousness &amp; mobilized communities to act against it (BT, WLUML)</a:t>
            </a:r>
            <a:endParaRPr lang="en-US" dirty="0">
              <a:solidFill>
                <a:srgbClr val="B41DA2"/>
              </a:solidFill>
            </a:endParaRPr>
          </a:p>
        </p:txBody>
      </p:sp>
      <p:sp>
        <p:nvSpPr>
          <p:cNvPr id="8" name="TextBox 7"/>
          <p:cNvSpPr txBox="1"/>
          <p:nvPr/>
        </p:nvSpPr>
        <p:spPr>
          <a:xfrm>
            <a:off x="2746264" y="1435798"/>
            <a:ext cx="3432187" cy="923330"/>
          </a:xfrm>
          <a:prstGeom prst="rect">
            <a:avLst/>
          </a:prstGeom>
          <a:noFill/>
        </p:spPr>
        <p:txBody>
          <a:bodyPr wrap="square" rtlCol="0">
            <a:spAutoFit/>
          </a:bodyPr>
          <a:lstStyle/>
          <a:p>
            <a:pPr algn="ctr"/>
            <a:r>
              <a:rPr lang="en-US" dirty="0" smtClean="0"/>
              <a:t>Innovative multimedia mass campaign on VAW that reached millions (BT, </a:t>
            </a:r>
            <a:r>
              <a:rPr lang="en-US" dirty="0" err="1" smtClean="0"/>
              <a:t>Calandria</a:t>
            </a:r>
            <a:r>
              <a:rPr lang="en-US" dirty="0" smtClean="0"/>
              <a:t>, </a:t>
            </a:r>
            <a:r>
              <a:rPr lang="en-US" dirty="0" err="1" smtClean="0"/>
              <a:t>Puntos</a:t>
            </a:r>
            <a:r>
              <a:rPr lang="en-US" dirty="0" smtClean="0"/>
              <a:t>)</a:t>
            </a:r>
            <a:endParaRPr lang="en-US" dirty="0"/>
          </a:p>
        </p:txBody>
      </p:sp>
      <p:sp>
        <p:nvSpPr>
          <p:cNvPr id="9" name="TextBox 8"/>
          <p:cNvSpPr txBox="1"/>
          <p:nvPr/>
        </p:nvSpPr>
        <p:spPr>
          <a:xfrm>
            <a:off x="412218" y="4516155"/>
            <a:ext cx="1960821" cy="2031325"/>
          </a:xfrm>
          <a:prstGeom prst="rect">
            <a:avLst/>
          </a:prstGeom>
          <a:noFill/>
        </p:spPr>
        <p:txBody>
          <a:bodyPr wrap="square" rtlCol="0">
            <a:spAutoFit/>
          </a:bodyPr>
          <a:lstStyle/>
          <a:p>
            <a:r>
              <a:rPr lang="en-US" dirty="0" smtClean="0"/>
              <a:t>Built capacity of hundreds of thousands of individuals and organizations to work on GBV (BT, Casa, FIDA)  </a:t>
            </a:r>
            <a:endParaRPr lang="en-US" dirty="0"/>
          </a:p>
        </p:txBody>
      </p:sp>
      <p:sp>
        <p:nvSpPr>
          <p:cNvPr id="10" name="TextBox 9"/>
          <p:cNvSpPr txBox="1"/>
          <p:nvPr/>
        </p:nvSpPr>
        <p:spPr>
          <a:xfrm>
            <a:off x="2746264" y="4146822"/>
            <a:ext cx="2016526" cy="1200329"/>
          </a:xfrm>
          <a:prstGeom prst="rect">
            <a:avLst/>
          </a:prstGeom>
          <a:noFill/>
        </p:spPr>
        <p:txBody>
          <a:bodyPr wrap="square" rtlCol="0">
            <a:spAutoFit/>
          </a:bodyPr>
          <a:lstStyle/>
          <a:p>
            <a:r>
              <a:rPr lang="en-US" dirty="0" smtClean="0">
                <a:solidFill>
                  <a:srgbClr val="B41DA2"/>
                </a:solidFill>
              </a:rPr>
              <a:t>Created new tools</a:t>
            </a:r>
            <a:r>
              <a:rPr lang="en-US" dirty="0">
                <a:solidFill>
                  <a:srgbClr val="B41DA2"/>
                </a:solidFill>
              </a:rPr>
              <a:t>, </a:t>
            </a:r>
            <a:r>
              <a:rPr lang="en-US" dirty="0" smtClean="0">
                <a:solidFill>
                  <a:srgbClr val="B41DA2"/>
                </a:solidFill>
              </a:rPr>
              <a:t>and concepts (“</a:t>
            </a:r>
            <a:r>
              <a:rPr lang="en-US" dirty="0" err="1" smtClean="0">
                <a:solidFill>
                  <a:srgbClr val="B41DA2"/>
                </a:solidFill>
              </a:rPr>
              <a:t>Sextortion</a:t>
            </a:r>
            <a:r>
              <a:rPr lang="en-US" dirty="0" smtClean="0">
                <a:solidFill>
                  <a:srgbClr val="B41DA2"/>
                </a:solidFill>
              </a:rPr>
              <a:t>”) </a:t>
            </a:r>
            <a:r>
              <a:rPr lang="en-US" dirty="0">
                <a:solidFill>
                  <a:srgbClr val="B41DA2"/>
                </a:solidFill>
              </a:rPr>
              <a:t>(IAWJ, GL, </a:t>
            </a:r>
            <a:r>
              <a:rPr lang="en-US" dirty="0" smtClean="0">
                <a:solidFill>
                  <a:srgbClr val="B41DA2"/>
                </a:solidFill>
              </a:rPr>
              <a:t>Casa,) </a:t>
            </a:r>
            <a:endParaRPr lang="en-US" dirty="0">
              <a:solidFill>
                <a:srgbClr val="B41DA2"/>
              </a:solidFill>
            </a:endParaRPr>
          </a:p>
        </p:txBody>
      </p:sp>
      <p:sp>
        <p:nvSpPr>
          <p:cNvPr id="11" name="TextBox 10"/>
          <p:cNvSpPr txBox="1"/>
          <p:nvPr/>
        </p:nvSpPr>
        <p:spPr>
          <a:xfrm>
            <a:off x="3223401" y="5399887"/>
            <a:ext cx="2796399" cy="1200329"/>
          </a:xfrm>
          <a:prstGeom prst="rect">
            <a:avLst/>
          </a:prstGeom>
          <a:noFill/>
        </p:spPr>
        <p:txBody>
          <a:bodyPr wrap="square" rtlCol="0">
            <a:spAutoFit/>
          </a:bodyPr>
          <a:lstStyle/>
          <a:p>
            <a:pPr algn="r"/>
            <a:r>
              <a:rPr lang="en-US" dirty="0"/>
              <a:t>Stronger and more effective mechanisms </a:t>
            </a:r>
            <a:r>
              <a:rPr lang="en-US" dirty="0" smtClean="0"/>
              <a:t>to </a:t>
            </a:r>
            <a:r>
              <a:rPr lang="en-US" dirty="0"/>
              <a:t>prevent violence against women </a:t>
            </a:r>
            <a:r>
              <a:rPr lang="en-US" dirty="0" smtClean="0"/>
              <a:t>(</a:t>
            </a:r>
            <a:r>
              <a:rPr lang="en-US" dirty="0" err="1" smtClean="0"/>
              <a:t>Calandria</a:t>
            </a:r>
            <a:r>
              <a:rPr lang="en-US" dirty="0" smtClean="0"/>
              <a:t>, MIFUMI)</a:t>
            </a:r>
            <a:endParaRPr lang="en-US" dirty="0"/>
          </a:p>
        </p:txBody>
      </p:sp>
      <p:sp>
        <p:nvSpPr>
          <p:cNvPr id="12" name="TextBox 11"/>
          <p:cNvSpPr txBox="1"/>
          <p:nvPr/>
        </p:nvSpPr>
        <p:spPr>
          <a:xfrm>
            <a:off x="6539785" y="4861650"/>
            <a:ext cx="2328475" cy="1754327"/>
          </a:xfrm>
          <a:prstGeom prst="rect">
            <a:avLst/>
          </a:prstGeom>
          <a:noFill/>
        </p:spPr>
        <p:txBody>
          <a:bodyPr wrap="square" rtlCol="0">
            <a:spAutoFit/>
          </a:bodyPr>
          <a:lstStyle/>
          <a:p>
            <a:pPr algn="r"/>
            <a:r>
              <a:rPr lang="en-US" dirty="0">
                <a:solidFill>
                  <a:srgbClr val="B41DA2"/>
                </a:solidFill>
              </a:rPr>
              <a:t>Raised visibility of Women Human Rights Defenders and the increasing violence against them </a:t>
            </a:r>
            <a:r>
              <a:rPr lang="en-US" dirty="0" smtClean="0">
                <a:solidFill>
                  <a:srgbClr val="B41DA2"/>
                </a:solidFill>
              </a:rPr>
              <a:t>(AWID, JASS, FCAM)</a:t>
            </a:r>
            <a:endParaRPr lang="en-US" dirty="0">
              <a:solidFill>
                <a:srgbClr val="B41DA2"/>
              </a:solidFill>
            </a:endParaRPr>
          </a:p>
        </p:txBody>
      </p:sp>
      <p:sp>
        <p:nvSpPr>
          <p:cNvPr id="13" name="TextBox 12"/>
          <p:cNvSpPr txBox="1"/>
          <p:nvPr/>
        </p:nvSpPr>
        <p:spPr>
          <a:xfrm>
            <a:off x="5952209" y="191274"/>
            <a:ext cx="3072026" cy="1200329"/>
          </a:xfrm>
          <a:prstGeom prst="rect">
            <a:avLst/>
          </a:prstGeom>
          <a:noFill/>
        </p:spPr>
        <p:txBody>
          <a:bodyPr wrap="square" rtlCol="0">
            <a:spAutoFit/>
          </a:bodyPr>
          <a:lstStyle/>
          <a:p>
            <a:pPr algn="r"/>
            <a:r>
              <a:rPr lang="en-US" dirty="0" smtClean="0"/>
              <a:t>Placed VAW &amp; violence against WHRDs on national agenda, catalyzed new GBV legislation (BT, GFW partners,  </a:t>
            </a:r>
            <a:endParaRPr lang="en-US" dirty="0"/>
          </a:p>
        </p:txBody>
      </p:sp>
      <p:sp>
        <p:nvSpPr>
          <p:cNvPr id="14" name="TextBox 13"/>
          <p:cNvSpPr txBox="1"/>
          <p:nvPr/>
        </p:nvSpPr>
        <p:spPr>
          <a:xfrm>
            <a:off x="6862875" y="3365639"/>
            <a:ext cx="2161360" cy="1200329"/>
          </a:xfrm>
          <a:prstGeom prst="rect">
            <a:avLst/>
          </a:prstGeom>
          <a:noFill/>
        </p:spPr>
        <p:txBody>
          <a:bodyPr wrap="square" rtlCol="0">
            <a:spAutoFit/>
          </a:bodyPr>
          <a:lstStyle/>
          <a:p>
            <a:pPr algn="r"/>
            <a:r>
              <a:rPr lang="en-US" dirty="0" smtClean="0"/>
              <a:t>Increased reach of legal assistance and access to redress (Casa, FIDA, MIFUMI)</a:t>
            </a:r>
            <a:endParaRPr lang="en-US" dirty="0"/>
          </a:p>
        </p:txBody>
      </p:sp>
      <p:sp>
        <p:nvSpPr>
          <p:cNvPr id="16" name="TextBox 15"/>
          <p:cNvSpPr txBox="1"/>
          <p:nvPr/>
        </p:nvSpPr>
        <p:spPr>
          <a:xfrm>
            <a:off x="389936" y="2802241"/>
            <a:ext cx="1983103" cy="1477328"/>
          </a:xfrm>
          <a:prstGeom prst="rect">
            <a:avLst/>
          </a:prstGeom>
          <a:noFill/>
        </p:spPr>
        <p:txBody>
          <a:bodyPr wrap="square" rtlCol="0">
            <a:spAutoFit/>
          </a:bodyPr>
          <a:lstStyle/>
          <a:p>
            <a:r>
              <a:rPr lang="en-US" dirty="0" smtClean="0"/>
              <a:t>Gave millions of women new awareness to fight GBV (BT, Casa, GL, IAWJ, FIDA, AWDF)</a:t>
            </a:r>
            <a:endParaRPr lang="en-US" dirty="0"/>
          </a:p>
        </p:txBody>
      </p:sp>
      <p:sp>
        <p:nvSpPr>
          <p:cNvPr id="17" name="TextBox 16"/>
          <p:cNvSpPr txBox="1"/>
          <p:nvPr/>
        </p:nvSpPr>
        <p:spPr>
          <a:xfrm>
            <a:off x="6350388" y="1569328"/>
            <a:ext cx="2673847" cy="1477328"/>
          </a:xfrm>
          <a:prstGeom prst="rect">
            <a:avLst/>
          </a:prstGeom>
          <a:noFill/>
        </p:spPr>
        <p:txBody>
          <a:bodyPr wrap="square" rtlCol="0">
            <a:spAutoFit/>
          </a:bodyPr>
          <a:lstStyle/>
          <a:p>
            <a:pPr algn="r"/>
            <a:r>
              <a:rPr lang="en-US" dirty="0" smtClean="0"/>
              <a:t>Enhanced safety &amp; built alliances </a:t>
            </a:r>
            <a:r>
              <a:rPr lang="en-US" dirty="0"/>
              <a:t>of women activists working in </a:t>
            </a:r>
            <a:r>
              <a:rPr lang="en-US" dirty="0" smtClean="0"/>
              <a:t>high-risk </a:t>
            </a:r>
            <a:r>
              <a:rPr lang="en-US" dirty="0"/>
              <a:t>contexts </a:t>
            </a:r>
            <a:r>
              <a:rPr lang="en-US" dirty="0" smtClean="0"/>
              <a:t>(JASS, FCAM, AWID, KVINNA)</a:t>
            </a:r>
            <a:endParaRPr lang="en-US" dirty="0"/>
          </a:p>
        </p:txBody>
      </p:sp>
      <p:sp>
        <p:nvSpPr>
          <p:cNvPr id="18" name="TextBox 17"/>
          <p:cNvSpPr txBox="1"/>
          <p:nvPr/>
        </p:nvSpPr>
        <p:spPr>
          <a:xfrm>
            <a:off x="5247425" y="3965804"/>
            <a:ext cx="1416340" cy="1200329"/>
          </a:xfrm>
          <a:prstGeom prst="rect">
            <a:avLst/>
          </a:prstGeom>
          <a:noFill/>
        </p:spPr>
        <p:txBody>
          <a:bodyPr wrap="square" rtlCol="0">
            <a:spAutoFit/>
          </a:bodyPr>
          <a:lstStyle/>
          <a:p>
            <a:r>
              <a:rPr lang="en-US" dirty="0" smtClean="0"/>
              <a:t>Improved response of duty bearers (MIFUMI)</a:t>
            </a:r>
            <a:endParaRPr lang="en-US" dirty="0"/>
          </a:p>
        </p:txBody>
      </p:sp>
      <p:sp>
        <p:nvSpPr>
          <p:cNvPr id="19" name="Rectangle 18"/>
          <p:cNvSpPr/>
          <p:nvPr/>
        </p:nvSpPr>
        <p:spPr>
          <a:xfrm>
            <a:off x="378844" y="165069"/>
            <a:ext cx="2707222" cy="923330"/>
          </a:xfrm>
          <a:prstGeom prst="rect">
            <a:avLst/>
          </a:prstGeom>
        </p:spPr>
        <p:txBody>
          <a:bodyPr wrap="square">
            <a:spAutoFit/>
          </a:bodyPr>
          <a:lstStyle/>
          <a:p>
            <a:r>
              <a:rPr lang="en-US" dirty="0" smtClean="0">
                <a:solidFill>
                  <a:srgbClr val="B41DA2"/>
                </a:solidFill>
              </a:rPr>
              <a:t>First ever study </a:t>
            </a:r>
            <a:r>
              <a:rPr lang="en-US" dirty="0">
                <a:solidFill>
                  <a:srgbClr val="B41DA2"/>
                </a:solidFill>
              </a:rPr>
              <a:t>measuring the cost of </a:t>
            </a:r>
            <a:r>
              <a:rPr lang="en-US" dirty="0" smtClean="0">
                <a:solidFill>
                  <a:srgbClr val="B41DA2"/>
                </a:solidFill>
              </a:rPr>
              <a:t>VAW in Egypt (KARAMA) </a:t>
            </a:r>
            <a:endParaRPr lang="en-US" dirty="0">
              <a:solidFill>
                <a:srgbClr val="B41DA2"/>
              </a:solidFill>
            </a:endParaRPr>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27</a:t>
            </a:fld>
            <a:endParaRPr lang="en-US"/>
          </a:p>
        </p:txBody>
      </p:sp>
    </p:spTree>
    <p:extLst>
      <p:ext uri="{BB962C8B-B14F-4D97-AF65-F5344CB8AC3E}">
        <p14:creationId xmlns:p14="http://schemas.microsoft.com/office/powerpoint/2010/main" val="191178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2430052" y="2827019"/>
            <a:ext cx="5035633" cy="1971376"/>
          </a:xfrm>
          <a:prstGeom prst="ribbon">
            <a:avLst/>
          </a:prstGeom>
          <a:solidFill>
            <a:srgbClr val="B41DA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Economic Independence &amp; </a:t>
            </a:r>
            <a:r>
              <a:rPr lang="en-US" sz="2400" dirty="0" smtClean="0"/>
              <a:t> </a:t>
            </a:r>
            <a:r>
              <a:rPr lang="en-US" sz="2400" dirty="0"/>
              <a:t>Property &amp; Inheritance Rights </a:t>
            </a:r>
          </a:p>
        </p:txBody>
      </p:sp>
      <p:sp>
        <p:nvSpPr>
          <p:cNvPr id="3" name="TextBox 2"/>
          <p:cNvSpPr txBox="1"/>
          <p:nvPr/>
        </p:nvSpPr>
        <p:spPr>
          <a:xfrm>
            <a:off x="355878" y="142947"/>
            <a:ext cx="2074176" cy="1477328"/>
          </a:xfrm>
          <a:prstGeom prst="rect">
            <a:avLst/>
          </a:prstGeom>
          <a:noFill/>
        </p:spPr>
        <p:txBody>
          <a:bodyPr wrap="square" rtlCol="0">
            <a:spAutoFit/>
          </a:bodyPr>
          <a:lstStyle/>
          <a:p>
            <a:r>
              <a:rPr lang="en-US" dirty="0" smtClean="0">
                <a:solidFill>
                  <a:srgbClr val="B41DA2"/>
                </a:solidFill>
              </a:rPr>
              <a:t>“Last lap” advocacy for passing of ILO Covenant 189 on domestic work  (WIEGO)</a:t>
            </a:r>
            <a:endParaRPr lang="en-US" dirty="0">
              <a:solidFill>
                <a:srgbClr val="B41DA2"/>
              </a:solidFill>
            </a:endParaRPr>
          </a:p>
        </p:txBody>
      </p:sp>
      <p:sp>
        <p:nvSpPr>
          <p:cNvPr id="4" name="Rectangle 3"/>
          <p:cNvSpPr/>
          <p:nvPr/>
        </p:nvSpPr>
        <p:spPr>
          <a:xfrm>
            <a:off x="350080" y="3558084"/>
            <a:ext cx="2079973" cy="2862323"/>
          </a:xfrm>
          <a:prstGeom prst="rect">
            <a:avLst/>
          </a:prstGeom>
        </p:spPr>
        <p:txBody>
          <a:bodyPr wrap="square">
            <a:spAutoFit/>
          </a:bodyPr>
          <a:lstStyle/>
          <a:p>
            <a:r>
              <a:rPr lang="en-US" dirty="0">
                <a:solidFill>
                  <a:srgbClr val="B41DA2"/>
                </a:solidFill>
              </a:rPr>
              <a:t>Enhanced women’s rights activists </a:t>
            </a:r>
            <a:r>
              <a:rPr lang="en-US" dirty="0" smtClean="0">
                <a:solidFill>
                  <a:srgbClr val="B41DA2"/>
                </a:solidFill>
              </a:rPr>
              <a:t>presence &amp; priorities in global  policy processes (Paris/Accra/</a:t>
            </a:r>
            <a:r>
              <a:rPr lang="en-US" dirty="0" err="1" smtClean="0">
                <a:solidFill>
                  <a:srgbClr val="B41DA2"/>
                </a:solidFill>
              </a:rPr>
              <a:t>Busan</a:t>
            </a:r>
            <a:r>
              <a:rPr lang="en-US" dirty="0" smtClean="0">
                <a:solidFill>
                  <a:srgbClr val="B41DA2"/>
                </a:solidFill>
              </a:rPr>
              <a:t>), inclusion of language on gender equality in outcome documents (AWID) </a:t>
            </a:r>
            <a:endParaRPr lang="en-US" dirty="0">
              <a:solidFill>
                <a:srgbClr val="B41DA2"/>
              </a:solidFill>
            </a:endParaRPr>
          </a:p>
        </p:txBody>
      </p:sp>
      <p:sp>
        <p:nvSpPr>
          <p:cNvPr id="5" name="Rectangle 4"/>
          <p:cNvSpPr/>
          <p:nvPr/>
        </p:nvSpPr>
        <p:spPr>
          <a:xfrm>
            <a:off x="3008078" y="427656"/>
            <a:ext cx="2907809" cy="923330"/>
          </a:xfrm>
          <a:prstGeom prst="rect">
            <a:avLst/>
          </a:prstGeom>
        </p:spPr>
        <p:txBody>
          <a:bodyPr wrap="square">
            <a:spAutoFit/>
          </a:bodyPr>
          <a:lstStyle/>
          <a:p>
            <a:r>
              <a:rPr lang="en-US" dirty="0"/>
              <a:t>Enhanced women’s awareness of their rights and legal rights </a:t>
            </a:r>
            <a:r>
              <a:rPr lang="en-US" dirty="0" smtClean="0"/>
              <a:t>(several)</a:t>
            </a:r>
            <a:endParaRPr lang="en-US" dirty="0"/>
          </a:p>
        </p:txBody>
      </p:sp>
      <p:sp>
        <p:nvSpPr>
          <p:cNvPr id="6" name="Rectangle 5"/>
          <p:cNvSpPr/>
          <p:nvPr/>
        </p:nvSpPr>
        <p:spPr>
          <a:xfrm>
            <a:off x="6154026" y="427656"/>
            <a:ext cx="2747656" cy="923330"/>
          </a:xfrm>
          <a:prstGeom prst="rect">
            <a:avLst/>
          </a:prstGeom>
        </p:spPr>
        <p:txBody>
          <a:bodyPr wrap="square">
            <a:spAutoFit/>
          </a:bodyPr>
          <a:lstStyle/>
          <a:p>
            <a:r>
              <a:rPr lang="en-US" dirty="0"/>
              <a:t>Influenced constitutions to strengthen gender equality provisions </a:t>
            </a:r>
            <a:r>
              <a:rPr lang="en-US" dirty="0" smtClean="0"/>
              <a:t>(WLP, </a:t>
            </a:r>
            <a:r>
              <a:rPr lang="en-US" dirty="0" err="1" smtClean="0"/>
              <a:t>Karama</a:t>
            </a:r>
            <a:r>
              <a:rPr lang="en-US" dirty="0" smtClean="0"/>
              <a:t>)</a:t>
            </a:r>
            <a:endParaRPr lang="en-US" dirty="0"/>
          </a:p>
        </p:txBody>
      </p:sp>
      <p:sp>
        <p:nvSpPr>
          <p:cNvPr id="7" name="Rectangle 6"/>
          <p:cNvSpPr/>
          <p:nvPr/>
        </p:nvSpPr>
        <p:spPr>
          <a:xfrm>
            <a:off x="2859532" y="4943079"/>
            <a:ext cx="2404373" cy="1477328"/>
          </a:xfrm>
          <a:prstGeom prst="rect">
            <a:avLst/>
          </a:prstGeom>
        </p:spPr>
        <p:txBody>
          <a:bodyPr wrap="square">
            <a:spAutoFit/>
          </a:bodyPr>
          <a:lstStyle/>
          <a:p>
            <a:r>
              <a:rPr lang="en-US" dirty="0"/>
              <a:t>Built capacity of community groups on </a:t>
            </a:r>
            <a:r>
              <a:rPr lang="en-US" dirty="0" smtClean="0"/>
              <a:t> </a:t>
            </a:r>
            <a:r>
              <a:rPr lang="en-US" dirty="0"/>
              <a:t>labor and property rights </a:t>
            </a:r>
            <a:r>
              <a:rPr lang="en-US" dirty="0" smtClean="0"/>
              <a:t>(MIFUMI, HC  </a:t>
            </a:r>
            <a:r>
              <a:rPr lang="en-US" dirty="0" err="1" smtClean="0"/>
              <a:t>Semillas</a:t>
            </a:r>
            <a:r>
              <a:rPr lang="en-US" dirty="0" smtClean="0"/>
              <a:t>)</a:t>
            </a:r>
            <a:endParaRPr lang="en-US" dirty="0"/>
          </a:p>
        </p:txBody>
      </p:sp>
      <p:sp>
        <p:nvSpPr>
          <p:cNvPr id="9" name="Rectangle 8"/>
          <p:cNvSpPr/>
          <p:nvPr/>
        </p:nvSpPr>
        <p:spPr>
          <a:xfrm>
            <a:off x="355877" y="1897274"/>
            <a:ext cx="1821820" cy="1477328"/>
          </a:xfrm>
          <a:prstGeom prst="rect">
            <a:avLst/>
          </a:prstGeom>
        </p:spPr>
        <p:txBody>
          <a:bodyPr wrap="square">
            <a:spAutoFit/>
          </a:bodyPr>
          <a:lstStyle/>
          <a:p>
            <a:r>
              <a:rPr lang="en-US" dirty="0"/>
              <a:t>Increased assets and resources of marginalized </a:t>
            </a:r>
            <a:r>
              <a:rPr lang="en-US" dirty="0" smtClean="0"/>
              <a:t>women (MIFUMI, </a:t>
            </a:r>
            <a:r>
              <a:rPr lang="en-US" dirty="0" err="1" smtClean="0"/>
              <a:t>Semillas</a:t>
            </a:r>
            <a:r>
              <a:rPr lang="en-US" dirty="0" smtClean="0"/>
              <a:t>) </a:t>
            </a:r>
            <a:endParaRPr lang="en-US" dirty="0"/>
          </a:p>
        </p:txBody>
      </p:sp>
      <p:sp>
        <p:nvSpPr>
          <p:cNvPr id="11" name="Rectangle 10"/>
          <p:cNvSpPr/>
          <p:nvPr/>
        </p:nvSpPr>
        <p:spPr>
          <a:xfrm>
            <a:off x="6956532" y="1525271"/>
            <a:ext cx="1945150" cy="1477328"/>
          </a:xfrm>
          <a:prstGeom prst="rect">
            <a:avLst/>
          </a:prstGeom>
        </p:spPr>
        <p:txBody>
          <a:bodyPr wrap="square">
            <a:spAutoFit/>
          </a:bodyPr>
          <a:lstStyle/>
          <a:p>
            <a:pPr algn="r"/>
            <a:r>
              <a:rPr lang="en-US" dirty="0"/>
              <a:t>Enhanced poor women’s access to savings / credit / financial </a:t>
            </a:r>
            <a:r>
              <a:rPr lang="en-US" dirty="0" smtClean="0"/>
              <a:t>security (MIFUMI) </a:t>
            </a:r>
            <a:endParaRPr lang="en-US" dirty="0"/>
          </a:p>
        </p:txBody>
      </p:sp>
      <p:sp>
        <p:nvSpPr>
          <p:cNvPr id="14" name="TextBox 13"/>
          <p:cNvSpPr txBox="1"/>
          <p:nvPr/>
        </p:nvSpPr>
        <p:spPr>
          <a:xfrm>
            <a:off x="7465686" y="3773902"/>
            <a:ext cx="1435996" cy="2585323"/>
          </a:xfrm>
          <a:prstGeom prst="rect">
            <a:avLst/>
          </a:prstGeom>
          <a:noFill/>
        </p:spPr>
        <p:txBody>
          <a:bodyPr wrap="square" rtlCol="0">
            <a:spAutoFit/>
          </a:bodyPr>
          <a:lstStyle/>
          <a:p>
            <a:pPr algn="r"/>
            <a:r>
              <a:rPr lang="en-US" dirty="0" smtClean="0">
                <a:solidFill>
                  <a:srgbClr val="B41DA2"/>
                </a:solidFill>
              </a:rPr>
              <a:t>Advanced women’s labor rights and customary property rights (</a:t>
            </a:r>
            <a:r>
              <a:rPr lang="en-US" dirty="0" err="1" smtClean="0">
                <a:solidFill>
                  <a:srgbClr val="B41DA2"/>
                </a:solidFill>
              </a:rPr>
              <a:t>Semillas</a:t>
            </a:r>
            <a:r>
              <a:rPr lang="en-US" dirty="0" smtClean="0">
                <a:solidFill>
                  <a:srgbClr val="B41DA2"/>
                </a:solidFill>
              </a:rPr>
              <a:t>, FIDA)</a:t>
            </a:r>
            <a:endParaRPr lang="en-US" dirty="0">
              <a:solidFill>
                <a:srgbClr val="B41DA2"/>
              </a:solidFill>
            </a:endParaRPr>
          </a:p>
        </p:txBody>
      </p:sp>
      <p:sp>
        <p:nvSpPr>
          <p:cNvPr id="10" name="Rectangle 9"/>
          <p:cNvSpPr/>
          <p:nvPr/>
        </p:nvSpPr>
        <p:spPr>
          <a:xfrm>
            <a:off x="5091450" y="4928065"/>
            <a:ext cx="2166471" cy="1477328"/>
          </a:xfrm>
          <a:prstGeom prst="rect">
            <a:avLst/>
          </a:prstGeom>
        </p:spPr>
        <p:txBody>
          <a:bodyPr wrap="square">
            <a:spAutoFit/>
          </a:bodyPr>
          <a:lstStyle/>
          <a:p>
            <a:pPr algn="r"/>
            <a:r>
              <a:rPr lang="en-US" dirty="0"/>
              <a:t>Claiming Equal Citizenship Campaign and </a:t>
            </a:r>
            <a:r>
              <a:rPr lang="en-US" dirty="0" smtClean="0"/>
              <a:t>family </a:t>
            </a:r>
            <a:r>
              <a:rPr lang="en-US" dirty="0"/>
              <a:t>law reform in </a:t>
            </a:r>
            <a:r>
              <a:rPr lang="en-US" dirty="0" smtClean="0"/>
              <a:t>MENA countries (WLP) </a:t>
            </a:r>
            <a:endParaRPr lang="en-US" dirty="0"/>
          </a:p>
        </p:txBody>
      </p:sp>
      <p:sp>
        <p:nvSpPr>
          <p:cNvPr id="15" name="Rectangle 14"/>
          <p:cNvSpPr/>
          <p:nvPr/>
        </p:nvSpPr>
        <p:spPr>
          <a:xfrm>
            <a:off x="2177697" y="1554825"/>
            <a:ext cx="4618332" cy="1200329"/>
          </a:xfrm>
          <a:prstGeom prst="rect">
            <a:avLst/>
          </a:prstGeom>
        </p:spPr>
        <p:txBody>
          <a:bodyPr wrap="square">
            <a:spAutoFit/>
          </a:bodyPr>
          <a:lstStyle/>
          <a:p>
            <a:pPr algn="ctr"/>
            <a:r>
              <a:rPr lang="en-US" dirty="0"/>
              <a:t>Women Reclaiming and Redefining Culture </a:t>
            </a:r>
            <a:r>
              <a:rPr lang="en-US" dirty="0" err="1" smtClean="0"/>
              <a:t>programme</a:t>
            </a:r>
            <a:r>
              <a:rPr lang="en-US" dirty="0" smtClean="0"/>
              <a:t> to challenge interpretation of women’s property &amp; inheritance rights (WLUML) </a:t>
            </a:r>
            <a:endParaRPr lang="en-US" dirty="0"/>
          </a:p>
        </p:txBody>
      </p:sp>
      <p:sp>
        <p:nvSpPr>
          <p:cNvPr id="8" name="Footer Placeholder 7"/>
          <p:cNvSpPr>
            <a:spLocks noGrp="1"/>
          </p:cNvSpPr>
          <p:nvPr>
            <p:ph type="ftr" sz="quarter" idx="11"/>
          </p:nvPr>
        </p:nvSpPr>
        <p:spPr/>
        <p:txBody>
          <a:bodyPr/>
          <a:lstStyle/>
          <a:p>
            <a:r>
              <a:rPr lang="en-US" smtClean="0"/>
              <a:t>AWID 2012</a:t>
            </a:r>
            <a:endParaRPr lang="en-US"/>
          </a:p>
        </p:txBody>
      </p:sp>
      <p:sp>
        <p:nvSpPr>
          <p:cNvPr id="12" name="Slide Number Placeholder 11"/>
          <p:cNvSpPr>
            <a:spLocks noGrp="1"/>
          </p:cNvSpPr>
          <p:nvPr>
            <p:ph type="sldNum" sz="quarter" idx="12"/>
          </p:nvPr>
        </p:nvSpPr>
        <p:spPr/>
        <p:txBody>
          <a:bodyPr/>
          <a:lstStyle/>
          <a:p>
            <a:fld id="{2CACD695-697A-7342-A896-D530825AC395}" type="slidenum">
              <a:rPr lang="en-US" smtClean="0"/>
              <a:t>28</a:t>
            </a:fld>
            <a:endParaRPr lang="en-US"/>
          </a:p>
        </p:txBody>
      </p:sp>
    </p:spTree>
    <p:extLst>
      <p:ext uri="{BB962C8B-B14F-4D97-AF65-F5344CB8AC3E}">
        <p14:creationId xmlns:p14="http://schemas.microsoft.com/office/powerpoint/2010/main" val="1932022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2642288" y="2438076"/>
            <a:ext cx="4096093" cy="1240936"/>
          </a:xfrm>
          <a:prstGeom prst="ribbon">
            <a:avLst/>
          </a:prstGeom>
          <a:solidFill>
            <a:srgbClr val="B41DA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Political Empowerment </a:t>
            </a:r>
          </a:p>
        </p:txBody>
      </p:sp>
      <p:sp>
        <p:nvSpPr>
          <p:cNvPr id="2" name="Rectangle 1"/>
          <p:cNvSpPr/>
          <p:nvPr/>
        </p:nvSpPr>
        <p:spPr>
          <a:xfrm>
            <a:off x="607198" y="368667"/>
            <a:ext cx="2794202" cy="1764780"/>
          </a:xfrm>
          <a:prstGeom prst="rect">
            <a:avLst/>
          </a:prstGeom>
        </p:spPr>
        <p:txBody>
          <a:bodyPr wrap="square">
            <a:spAutoFit/>
          </a:bodyPr>
          <a:lstStyle/>
          <a:p>
            <a:r>
              <a:rPr lang="en-US" dirty="0">
                <a:solidFill>
                  <a:srgbClr val="B41DA2"/>
                </a:solidFill>
              </a:rPr>
              <a:t>B</a:t>
            </a:r>
            <a:r>
              <a:rPr lang="en-US" dirty="0" smtClean="0">
                <a:solidFill>
                  <a:srgbClr val="B41DA2"/>
                </a:solidFill>
              </a:rPr>
              <a:t>uilt </a:t>
            </a:r>
            <a:r>
              <a:rPr lang="en-US" dirty="0">
                <a:solidFill>
                  <a:srgbClr val="B41DA2"/>
                </a:solidFill>
              </a:rPr>
              <a:t>a cadre of strong women leaders at the regional and national levels of politics who have the power to leverage </a:t>
            </a:r>
            <a:r>
              <a:rPr lang="en-US" dirty="0" smtClean="0">
                <a:solidFill>
                  <a:srgbClr val="B41DA2"/>
                </a:solidFill>
              </a:rPr>
              <a:t>influence (WLP, </a:t>
            </a:r>
            <a:r>
              <a:rPr lang="en-US" dirty="0" err="1" smtClean="0">
                <a:solidFill>
                  <a:srgbClr val="B41DA2"/>
                </a:solidFill>
              </a:rPr>
              <a:t>Semillas</a:t>
            </a:r>
            <a:r>
              <a:rPr lang="en-US" dirty="0" smtClean="0">
                <a:solidFill>
                  <a:srgbClr val="B41DA2"/>
                </a:solidFill>
              </a:rPr>
              <a:t>) </a:t>
            </a:r>
            <a:endParaRPr lang="en-US" dirty="0">
              <a:solidFill>
                <a:srgbClr val="B41DA2"/>
              </a:solidFill>
            </a:endParaRPr>
          </a:p>
        </p:txBody>
      </p:sp>
      <p:sp>
        <p:nvSpPr>
          <p:cNvPr id="5" name="Rectangle 4"/>
          <p:cNvSpPr/>
          <p:nvPr/>
        </p:nvSpPr>
        <p:spPr>
          <a:xfrm>
            <a:off x="3561982" y="368667"/>
            <a:ext cx="2648220" cy="1477328"/>
          </a:xfrm>
          <a:prstGeom prst="rect">
            <a:avLst/>
          </a:prstGeom>
        </p:spPr>
        <p:txBody>
          <a:bodyPr wrap="square">
            <a:spAutoFit/>
          </a:bodyPr>
          <a:lstStyle/>
          <a:p>
            <a:r>
              <a:rPr lang="en-US" dirty="0">
                <a:solidFill>
                  <a:srgbClr val="B41DA2"/>
                </a:solidFill>
              </a:rPr>
              <a:t>Increased </a:t>
            </a:r>
            <a:r>
              <a:rPr lang="en-US" dirty="0" smtClean="0">
                <a:solidFill>
                  <a:srgbClr val="B41DA2"/>
                </a:solidFill>
              </a:rPr>
              <a:t>access of grassroots</a:t>
            </a:r>
            <a:r>
              <a:rPr lang="en-US" dirty="0">
                <a:solidFill>
                  <a:srgbClr val="B41DA2"/>
                </a:solidFill>
              </a:rPr>
              <a:t>’ </a:t>
            </a:r>
            <a:r>
              <a:rPr lang="en-US" dirty="0" smtClean="0">
                <a:solidFill>
                  <a:srgbClr val="B41DA2"/>
                </a:solidFill>
              </a:rPr>
              <a:t>women’s </a:t>
            </a:r>
            <a:r>
              <a:rPr lang="en-US" dirty="0">
                <a:solidFill>
                  <a:srgbClr val="B41DA2"/>
                </a:solidFill>
              </a:rPr>
              <a:t>to decision-making structures and </a:t>
            </a:r>
            <a:r>
              <a:rPr lang="en-US" dirty="0" smtClean="0">
                <a:solidFill>
                  <a:srgbClr val="B41DA2"/>
                </a:solidFill>
              </a:rPr>
              <a:t>processes (Gender Links, HC)</a:t>
            </a:r>
            <a:endParaRPr lang="en-US" dirty="0">
              <a:solidFill>
                <a:srgbClr val="B41DA2"/>
              </a:solidFill>
            </a:endParaRPr>
          </a:p>
        </p:txBody>
      </p:sp>
      <p:sp>
        <p:nvSpPr>
          <p:cNvPr id="7" name="Rectangle 6"/>
          <p:cNvSpPr/>
          <p:nvPr/>
        </p:nvSpPr>
        <p:spPr>
          <a:xfrm>
            <a:off x="6210202" y="379120"/>
            <a:ext cx="2605266" cy="2031325"/>
          </a:xfrm>
          <a:prstGeom prst="rect">
            <a:avLst/>
          </a:prstGeom>
        </p:spPr>
        <p:txBody>
          <a:bodyPr wrap="square">
            <a:spAutoFit/>
          </a:bodyPr>
          <a:lstStyle/>
          <a:p>
            <a:pPr algn="r"/>
            <a:r>
              <a:rPr lang="en-US" dirty="0"/>
              <a:t>increased the capacity of </a:t>
            </a:r>
            <a:r>
              <a:rPr lang="en-US" dirty="0" smtClean="0"/>
              <a:t>women’s </a:t>
            </a:r>
            <a:r>
              <a:rPr lang="en-US" dirty="0"/>
              <a:t>organizations &amp; individuals to </a:t>
            </a:r>
            <a:r>
              <a:rPr lang="en-US" dirty="0" smtClean="0"/>
              <a:t>participate </a:t>
            </a:r>
            <a:r>
              <a:rPr lang="en-US" dirty="0"/>
              <a:t>in key </a:t>
            </a:r>
            <a:r>
              <a:rPr lang="en-US" dirty="0" smtClean="0"/>
              <a:t>conversations (NWI, JASS,AWID, </a:t>
            </a:r>
            <a:r>
              <a:rPr lang="en-US" dirty="0" err="1" smtClean="0"/>
              <a:t>Karama</a:t>
            </a:r>
            <a:r>
              <a:rPr lang="en-US" dirty="0" smtClean="0"/>
              <a:t>, WLP, FCAM, </a:t>
            </a:r>
            <a:r>
              <a:rPr lang="en-US" dirty="0" err="1" smtClean="0"/>
              <a:t>Calandria</a:t>
            </a:r>
            <a:r>
              <a:rPr lang="en-US" dirty="0" smtClean="0"/>
              <a:t>) </a:t>
            </a:r>
            <a:endParaRPr lang="en-US" dirty="0"/>
          </a:p>
        </p:txBody>
      </p:sp>
      <p:sp>
        <p:nvSpPr>
          <p:cNvPr id="9" name="Rectangle 8"/>
          <p:cNvSpPr/>
          <p:nvPr/>
        </p:nvSpPr>
        <p:spPr>
          <a:xfrm>
            <a:off x="607198" y="2201684"/>
            <a:ext cx="1851245" cy="1477328"/>
          </a:xfrm>
          <a:prstGeom prst="rect">
            <a:avLst/>
          </a:prstGeom>
        </p:spPr>
        <p:txBody>
          <a:bodyPr wrap="square">
            <a:spAutoFit/>
          </a:bodyPr>
          <a:lstStyle/>
          <a:p>
            <a:r>
              <a:rPr lang="en-US" dirty="0"/>
              <a:t>Integration of informal workers into urban planning </a:t>
            </a:r>
            <a:r>
              <a:rPr lang="en-US" dirty="0" smtClean="0"/>
              <a:t>policies (WIEGO)</a:t>
            </a:r>
            <a:endParaRPr lang="en-US" dirty="0"/>
          </a:p>
        </p:txBody>
      </p:sp>
      <p:sp>
        <p:nvSpPr>
          <p:cNvPr id="11" name="Rectangle 10"/>
          <p:cNvSpPr/>
          <p:nvPr/>
        </p:nvSpPr>
        <p:spPr>
          <a:xfrm>
            <a:off x="6920884" y="2483965"/>
            <a:ext cx="1894584" cy="1754327"/>
          </a:xfrm>
          <a:prstGeom prst="rect">
            <a:avLst/>
          </a:prstGeom>
        </p:spPr>
        <p:txBody>
          <a:bodyPr wrap="square">
            <a:spAutoFit/>
          </a:bodyPr>
          <a:lstStyle/>
          <a:p>
            <a:pPr algn="r"/>
            <a:r>
              <a:rPr lang="en-US" dirty="0">
                <a:solidFill>
                  <a:srgbClr val="B41DA2"/>
                </a:solidFill>
              </a:rPr>
              <a:t>Strengthened understanding of and responses to religious </a:t>
            </a:r>
            <a:r>
              <a:rPr lang="en-US" dirty="0" smtClean="0">
                <a:solidFill>
                  <a:srgbClr val="B41DA2"/>
                </a:solidFill>
              </a:rPr>
              <a:t>fundamentalism (AWID, CREA) </a:t>
            </a:r>
            <a:endParaRPr lang="en-US" dirty="0">
              <a:solidFill>
                <a:srgbClr val="B41DA2"/>
              </a:solidFill>
            </a:endParaRPr>
          </a:p>
        </p:txBody>
      </p:sp>
      <p:sp>
        <p:nvSpPr>
          <p:cNvPr id="13" name="Rectangle 12"/>
          <p:cNvSpPr/>
          <p:nvPr/>
        </p:nvSpPr>
        <p:spPr>
          <a:xfrm>
            <a:off x="5780920" y="5765085"/>
            <a:ext cx="3479253" cy="923330"/>
          </a:xfrm>
          <a:prstGeom prst="rect">
            <a:avLst/>
          </a:prstGeom>
        </p:spPr>
        <p:txBody>
          <a:bodyPr wrap="square">
            <a:spAutoFit/>
          </a:bodyPr>
          <a:lstStyle/>
          <a:p>
            <a:r>
              <a:rPr lang="en-US" dirty="0"/>
              <a:t>Improved government and local authorities’ gender equality </a:t>
            </a:r>
            <a:r>
              <a:rPr lang="en-US" dirty="0" smtClean="0"/>
              <a:t>work (CALANDRIA, Casa, Gender Links)</a:t>
            </a:r>
            <a:endParaRPr lang="en-US" dirty="0"/>
          </a:p>
        </p:txBody>
      </p:sp>
      <p:sp>
        <p:nvSpPr>
          <p:cNvPr id="15" name="Rectangle 14"/>
          <p:cNvSpPr/>
          <p:nvPr/>
        </p:nvSpPr>
        <p:spPr>
          <a:xfrm>
            <a:off x="522573" y="3848305"/>
            <a:ext cx="2429246" cy="1477328"/>
          </a:xfrm>
          <a:prstGeom prst="rect">
            <a:avLst/>
          </a:prstGeom>
        </p:spPr>
        <p:txBody>
          <a:bodyPr wrap="square">
            <a:spAutoFit/>
          </a:bodyPr>
          <a:lstStyle/>
          <a:p>
            <a:r>
              <a:rPr lang="en-US" dirty="0"/>
              <a:t>Enhanced women’s rights activists presence and participation in key global policy processes </a:t>
            </a:r>
            <a:r>
              <a:rPr lang="en-US" dirty="0" smtClean="0"/>
              <a:t> (AWID)</a:t>
            </a:r>
            <a:endParaRPr lang="en-US" dirty="0"/>
          </a:p>
        </p:txBody>
      </p:sp>
      <p:sp>
        <p:nvSpPr>
          <p:cNvPr id="17" name="Rectangle 16"/>
          <p:cNvSpPr/>
          <p:nvPr/>
        </p:nvSpPr>
        <p:spPr>
          <a:xfrm>
            <a:off x="522573" y="5508861"/>
            <a:ext cx="2878826" cy="1200329"/>
          </a:xfrm>
          <a:prstGeom prst="rect">
            <a:avLst/>
          </a:prstGeom>
        </p:spPr>
        <p:txBody>
          <a:bodyPr wrap="square">
            <a:spAutoFit/>
          </a:bodyPr>
          <a:lstStyle/>
          <a:p>
            <a:r>
              <a:rPr lang="en-US" dirty="0">
                <a:solidFill>
                  <a:srgbClr val="B41DA2"/>
                </a:solidFill>
              </a:rPr>
              <a:t>New international &amp; national norm </a:t>
            </a:r>
            <a:r>
              <a:rPr lang="en-US" dirty="0" smtClean="0">
                <a:solidFill>
                  <a:srgbClr val="B41DA2"/>
                </a:solidFill>
              </a:rPr>
              <a:t>structures &amp; laws (WIEGO, FCAM, </a:t>
            </a:r>
            <a:r>
              <a:rPr lang="en-US" dirty="0" err="1" smtClean="0">
                <a:solidFill>
                  <a:srgbClr val="B41DA2"/>
                </a:solidFill>
              </a:rPr>
              <a:t>Karama</a:t>
            </a:r>
            <a:r>
              <a:rPr lang="en-US" dirty="0" smtClean="0">
                <a:solidFill>
                  <a:srgbClr val="B41DA2"/>
                </a:solidFill>
              </a:rPr>
              <a:t>, GFW, Casa, Gender Links) </a:t>
            </a:r>
            <a:endParaRPr lang="en-US" dirty="0">
              <a:solidFill>
                <a:srgbClr val="B41DA2"/>
              </a:solidFill>
            </a:endParaRPr>
          </a:p>
        </p:txBody>
      </p:sp>
      <p:sp>
        <p:nvSpPr>
          <p:cNvPr id="18" name="TextBox 17"/>
          <p:cNvSpPr txBox="1"/>
          <p:nvPr/>
        </p:nvSpPr>
        <p:spPr>
          <a:xfrm>
            <a:off x="6210202" y="4586969"/>
            <a:ext cx="2605267" cy="923330"/>
          </a:xfrm>
          <a:prstGeom prst="rect">
            <a:avLst/>
          </a:prstGeom>
          <a:noFill/>
        </p:spPr>
        <p:txBody>
          <a:bodyPr wrap="square" rtlCol="0">
            <a:spAutoFit/>
          </a:bodyPr>
          <a:lstStyle/>
          <a:p>
            <a:pPr algn="r"/>
            <a:r>
              <a:rPr lang="en-US" dirty="0"/>
              <a:t>Increased induction of women into government offices </a:t>
            </a:r>
            <a:r>
              <a:rPr lang="en-US" dirty="0" smtClean="0"/>
              <a:t>(FIDA, )</a:t>
            </a:r>
            <a:endParaRPr lang="en-US" dirty="0"/>
          </a:p>
        </p:txBody>
      </p:sp>
      <p:sp>
        <p:nvSpPr>
          <p:cNvPr id="20" name="Rectangle 19"/>
          <p:cNvSpPr/>
          <p:nvPr/>
        </p:nvSpPr>
        <p:spPr>
          <a:xfrm>
            <a:off x="3599005" y="5508862"/>
            <a:ext cx="2450616" cy="1200329"/>
          </a:xfrm>
          <a:prstGeom prst="rect">
            <a:avLst/>
          </a:prstGeom>
        </p:spPr>
        <p:txBody>
          <a:bodyPr wrap="square">
            <a:spAutoFit/>
          </a:bodyPr>
          <a:lstStyle/>
          <a:p>
            <a:r>
              <a:rPr lang="en-US" dirty="0"/>
              <a:t>Increased support for women’s rights assertions by duty bearers </a:t>
            </a:r>
            <a:r>
              <a:rPr lang="en-US" dirty="0" smtClean="0"/>
              <a:t>(MIFUMI)</a:t>
            </a:r>
            <a:endParaRPr lang="en-US" dirty="0"/>
          </a:p>
        </p:txBody>
      </p:sp>
      <p:sp>
        <p:nvSpPr>
          <p:cNvPr id="21" name="TextBox 20"/>
          <p:cNvSpPr txBox="1"/>
          <p:nvPr/>
        </p:nvSpPr>
        <p:spPr>
          <a:xfrm>
            <a:off x="3401401" y="3920299"/>
            <a:ext cx="2648220" cy="1477328"/>
          </a:xfrm>
          <a:prstGeom prst="rect">
            <a:avLst/>
          </a:prstGeom>
          <a:noFill/>
        </p:spPr>
        <p:txBody>
          <a:bodyPr wrap="square" rtlCol="0">
            <a:spAutoFit/>
          </a:bodyPr>
          <a:lstStyle/>
          <a:p>
            <a:r>
              <a:rPr lang="en-US" dirty="0">
                <a:solidFill>
                  <a:srgbClr val="B41DA2"/>
                </a:solidFill>
              </a:rPr>
              <a:t>Impact on ICC - gender based charges included in six out of seven conflict situations and in 11 out of 15 </a:t>
            </a:r>
            <a:r>
              <a:rPr lang="en-US" dirty="0" smtClean="0">
                <a:solidFill>
                  <a:srgbClr val="B41DA2"/>
                </a:solidFill>
              </a:rPr>
              <a:t>cases</a:t>
            </a:r>
            <a:r>
              <a:rPr lang="en-US" dirty="0">
                <a:solidFill>
                  <a:srgbClr val="B41DA2"/>
                </a:solidFill>
              </a:rPr>
              <a:t> </a:t>
            </a:r>
            <a:r>
              <a:rPr lang="en-US" dirty="0" smtClean="0">
                <a:solidFill>
                  <a:srgbClr val="B41DA2"/>
                </a:solidFill>
              </a:rPr>
              <a:t>(WIGJ)</a:t>
            </a:r>
            <a:endParaRPr lang="en-US" dirty="0">
              <a:solidFill>
                <a:srgbClr val="B41DA2"/>
              </a:solidFill>
            </a:endParaRPr>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29</a:t>
            </a:fld>
            <a:endParaRPr lang="en-US"/>
          </a:p>
        </p:txBody>
      </p:sp>
    </p:spTree>
    <p:extLst>
      <p:ext uri="{BB962C8B-B14F-4D97-AF65-F5344CB8AC3E}">
        <p14:creationId xmlns:p14="http://schemas.microsoft.com/office/powerpoint/2010/main" val="440887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834"/>
            <a:ext cx="8229600" cy="824543"/>
          </a:xfrm>
        </p:spPr>
        <p:txBody>
          <a:bodyPr>
            <a:normAutofit/>
          </a:bodyPr>
          <a:lstStyle/>
          <a:p>
            <a:r>
              <a:rPr lang="en-US" dirty="0" smtClean="0">
                <a:solidFill>
                  <a:srgbClr val="FF0000"/>
                </a:solidFill>
              </a:rPr>
              <a:t>The Respondents</a:t>
            </a:r>
            <a:endParaRPr lang="en-US" dirty="0">
              <a:solidFill>
                <a:srgbClr val="FF0000"/>
              </a:solidFill>
            </a:endParaRPr>
          </a:p>
        </p:txBody>
      </p:sp>
      <p:sp>
        <p:nvSpPr>
          <p:cNvPr id="5" name="Content Placeholder 4"/>
          <p:cNvSpPr>
            <a:spLocks noGrp="1"/>
          </p:cNvSpPr>
          <p:nvPr>
            <p:ph sz="half" idx="1"/>
          </p:nvPr>
        </p:nvSpPr>
        <p:spPr>
          <a:xfrm>
            <a:off x="331778" y="984675"/>
            <a:ext cx="4564184" cy="5873325"/>
          </a:xfrm>
        </p:spPr>
        <p:txBody>
          <a:bodyPr>
            <a:normAutofit fontScale="92500" lnSpcReduction="10000"/>
          </a:bodyPr>
          <a:lstStyle/>
          <a:p>
            <a:pPr marL="514350" indent="-514350">
              <a:buFont typeface="+mj-lt"/>
              <a:buAutoNum type="arabicPeriod"/>
            </a:pPr>
            <a:r>
              <a:rPr lang="en-US" b="1" dirty="0" smtClean="0"/>
              <a:t>AWDF</a:t>
            </a:r>
            <a:r>
              <a:rPr lang="en-US" dirty="0" smtClean="0"/>
              <a:t> </a:t>
            </a:r>
          </a:p>
          <a:p>
            <a:pPr marL="514350" indent="-514350">
              <a:buFont typeface="+mj-lt"/>
              <a:buAutoNum type="arabicPeriod"/>
            </a:pPr>
            <a:r>
              <a:rPr lang="en-US" b="1" dirty="0" smtClean="0"/>
              <a:t>AWID</a:t>
            </a:r>
            <a:r>
              <a:rPr lang="en-US" dirty="0" smtClean="0"/>
              <a:t> </a:t>
            </a:r>
          </a:p>
          <a:p>
            <a:pPr marL="514350" indent="-514350">
              <a:buFont typeface="+mj-lt"/>
              <a:buAutoNum type="arabicPeriod"/>
            </a:pPr>
            <a:r>
              <a:rPr lang="en-US" b="1" dirty="0" smtClean="0"/>
              <a:t>BREAKTHROUGH</a:t>
            </a:r>
            <a:r>
              <a:rPr lang="en-US" dirty="0" smtClean="0"/>
              <a:t> </a:t>
            </a:r>
          </a:p>
          <a:p>
            <a:pPr marL="514350" indent="-514350">
              <a:buFont typeface="+mj-lt"/>
              <a:buAutoNum type="arabicPeriod"/>
            </a:pPr>
            <a:r>
              <a:rPr lang="en-US" b="1" dirty="0" err="1"/>
              <a:t>Calandria</a:t>
            </a:r>
            <a:r>
              <a:rPr lang="en-US" dirty="0"/>
              <a:t> </a:t>
            </a:r>
            <a:endParaRPr lang="en-US" dirty="0" smtClean="0"/>
          </a:p>
          <a:p>
            <a:pPr marL="514350" indent="-514350">
              <a:buFont typeface="+mj-lt"/>
              <a:buAutoNum type="arabicPeriod"/>
            </a:pPr>
            <a:r>
              <a:rPr lang="en-US" b="1" dirty="0" smtClean="0"/>
              <a:t>Casa </a:t>
            </a:r>
            <a:r>
              <a:rPr lang="en-US" b="1" dirty="0"/>
              <a:t>de la </a:t>
            </a:r>
            <a:r>
              <a:rPr lang="en-US" b="1" dirty="0" err="1"/>
              <a:t>Mujer</a:t>
            </a:r>
            <a:r>
              <a:rPr lang="en-US" b="1" dirty="0"/>
              <a:t> </a:t>
            </a:r>
            <a:r>
              <a:rPr lang="en-US" dirty="0"/>
              <a:t> </a:t>
            </a:r>
            <a:endParaRPr lang="en-US" dirty="0" smtClean="0"/>
          </a:p>
          <a:p>
            <a:pPr marL="514350" indent="-514350">
              <a:buFont typeface="+mj-lt"/>
              <a:buAutoNum type="arabicPeriod"/>
            </a:pPr>
            <a:r>
              <a:rPr lang="en-US" b="1" dirty="0" smtClean="0"/>
              <a:t>CREA</a:t>
            </a:r>
            <a:r>
              <a:rPr lang="en-US" dirty="0" smtClean="0"/>
              <a:t> </a:t>
            </a:r>
          </a:p>
          <a:p>
            <a:pPr marL="514350" indent="-514350">
              <a:buFont typeface="+mj-lt"/>
              <a:buAutoNum type="arabicPeriod"/>
            </a:pPr>
            <a:r>
              <a:rPr lang="en-US" b="1" dirty="0" smtClean="0"/>
              <a:t>FCAM                         </a:t>
            </a:r>
            <a:r>
              <a:rPr lang="en-US" dirty="0" smtClean="0"/>
              <a:t> </a:t>
            </a:r>
          </a:p>
          <a:p>
            <a:pPr marL="514350" indent="-514350">
              <a:buFont typeface="+mj-lt"/>
              <a:buAutoNum type="arabicPeriod"/>
            </a:pPr>
            <a:r>
              <a:rPr lang="en-US" b="1" dirty="0" smtClean="0"/>
              <a:t>FIDA </a:t>
            </a:r>
            <a:r>
              <a:rPr lang="en-US" b="1" dirty="0"/>
              <a:t>Kenya</a:t>
            </a:r>
            <a:r>
              <a:rPr lang="en-US" dirty="0"/>
              <a:t> </a:t>
            </a:r>
            <a:endParaRPr lang="en-US" dirty="0" smtClean="0"/>
          </a:p>
          <a:p>
            <a:pPr marL="514350" indent="-514350">
              <a:buFont typeface="+mj-lt"/>
              <a:buAutoNum type="arabicPeriod"/>
            </a:pPr>
            <a:r>
              <a:rPr lang="en-US" b="1" dirty="0" smtClean="0"/>
              <a:t>Gender </a:t>
            </a:r>
            <a:r>
              <a:rPr lang="en-US" b="1" dirty="0"/>
              <a:t>Links</a:t>
            </a:r>
            <a:r>
              <a:rPr lang="en-US" dirty="0"/>
              <a:t> </a:t>
            </a:r>
            <a:endParaRPr lang="en-US" dirty="0" smtClean="0"/>
          </a:p>
          <a:p>
            <a:pPr marL="514350" indent="-514350">
              <a:buFont typeface="+mj-lt"/>
              <a:buAutoNum type="arabicPeriod"/>
            </a:pPr>
            <a:r>
              <a:rPr lang="en-US" b="1" dirty="0" smtClean="0"/>
              <a:t>Global </a:t>
            </a:r>
            <a:r>
              <a:rPr lang="en-US" b="1" dirty="0"/>
              <a:t>Fund for Women</a:t>
            </a:r>
            <a:r>
              <a:rPr lang="en-US" dirty="0"/>
              <a:t> </a:t>
            </a:r>
            <a:endParaRPr lang="en-US" dirty="0" smtClean="0"/>
          </a:p>
          <a:p>
            <a:pPr marL="514350" indent="-514350">
              <a:buFont typeface="+mj-lt"/>
              <a:buAutoNum type="arabicPeriod"/>
            </a:pPr>
            <a:r>
              <a:rPr lang="en-US" b="1" dirty="0" smtClean="0"/>
              <a:t>The </a:t>
            </a:r>
            <a:r>
              <a:rPr lang="en-US" b="1" dirty="0" err="1"/>
              <a:t>Huairou</a:t>
            </a:r>
            <a:r>
              <a:rPr lang="en-US" b="1" dirty="0"/>
              <a:t> Commission</a:t>
            </a:r>
            <a:r>
              <a:rPr lang="en-US" dirty="0"/>
              <a:t> </a:t>
            </a:r>
            <a:endParaRPr lang="en-US" dirty="0" smtClean="0"/>
          </a:p>
          <a:p>
            <a:pPr marL="514350" indent="-514350">
              <a:buFont typeface="+mj-lt"/>
              <a:buAutoNum type="arabicPeriod"/>
            </a:pPr>
            <a:r>
              <a:rPr lang="en-US" b="1" dirty="0" smtClean="0"/>
              <a:t>IAWJ</a:t>
            </a:r>
            <a:r>
              <a:rPr lang="en-US" dirty="0" smtClean="0"/>
              <a:t> </a:t>
            </a:r>
          </a:p>
          <a:p>
            <a:pPr marL="514350" indent="-514350">
              <a:buFont typeface="+mj-lt"/>
              <a:buAutoNum type="arabicPeriod"/>
            </a:pPr>
            <a:r>
              <a:rPr lang="en-US" b="1" dirty="0" smtClean="0"/>
              <a:t>JASS</a:t>
            </a:r>
            <a:r>
              <a:rPr lang="en-US" dirty="0" smtClean="0"/>
              <a:t> </a:t>
            </a:r>
            <a:endParaRPr lang="en-US" dirty="0"/>
          </a:p>
        </p:txBody>
      </p:sp>
      <p:sp>
        <p:nvSpPr>
          <p:cNvPr id="6" name="Content Placeholder 5"/>
          <p:cNvSpPr>
            <a:spLocks noGrp="1"/>
          </p:cNvSpPr>
          <p:nvPr>
            <p:ph sz="half" idx="2"/>
          </p:nvPr>
        </p:nvSpPr>
        <p:spPr>
          <a:xfrm>
            <a:off x="5021384" y="984675"/>
            <a:ext cx="3868616" cy="5866089"/>
          </a:xfrm>
        </p:spPr>
        <p:txBody>
          <a:bodyPr>
            <a:normAutofit fontScale="92500" lnSpcReduction="10000"/>
          </a:bodyPr>
          <a:lstStyle/>
          <a:p>
            <a:pPr marL="514350" indent="-514350">
              <a:buFont typeface="+mj-lt"/>
              <a:buAutoNum type="arabicPeriod" startAt="14"/>
            </a:pPr>
            <a:r>
              <a:rPr lang="en-US" b="1" dirty="0" err="1" smtClean="0"/>
              <a:t>Kvinna</a:t>
            </a:r>
            <a:r>
              <a:rPr lang="en-US" b="1" dirty="0" smtClean="0"/>
              <a:t> </a:t>
            </a:r>
            <a:r>
              <a:rPr lang="en-US" b="1" dirty="0"/>
              <a:t>till </a:t>
            </a:r>
            <a:r>
              <a:rPr lang="en-US" b="1" dirty="0" err="1"/>
              <a:t>Kvinna</a:t>
            </a:r>
            <a:r>
              <a:rPr lang="en-US" dirty="0"/>
              <a:t> </a:t>
            </a:r>
            <a:endParaRPr lang="en-US" dirty="0" smtClean="0"/>
          </a:p>
          <a:p>
            <a:pPr marL="514350" indent="-514350">
              <a:buFont typeface="+mj-lt"/>
              <a:buAutoNum type="arabicPeriod" startAt="14"/>
            </a:pPr>
            <a:r>
              <a:rPr lang="en-US" b="1" dirty="0" smtClean="0"/>
              <a:t>MIFUMI</a:t>
            </a:r>
            <a:r>
              <a:rPr lang="en-US" dirty="0" smtClean="0"/>
              <a:t> </a:t>
            </a:r>
          </a:p>
          <a:p>
            <a:pPr marL="514350" indent="-514350">
              <a:buFont typeface="+mj-lt"/>
              <a:buAutoNum type="arabicPeriod" startAt="14"/>
            </a:pPr>
            <a:r>
              <a:rPr lang="en-US" b="1" dirty="0" smtClean="0"/>
              <a:t>NWI</a:t>
            </a:r>
            <a:r>
              <a:rPr lang="en-US" dirty="0" smtClean="0"/>
              <a:t> </a:t>
            </a:r>
          </a:p>
          <a:p>
            <a:pPr marL="514350" indent="-514350">
              <a:buFont typeface="+mj-lt"/>
              <a:buAutoNum type="arabicPeriod" startAt="14"/>
            </a:pPr>
            <a:r>
              <a:rPr lang="en-US" b="1" dirty="0" err="1" smtClean="0"/>
              <a:t>Puntos</a:t>
            </a:r>
            <a:r>
              <a:rPr lang="en-US" b="1" dirty="0" smtClean="0"/>
              <a:t> </a:t>
            </a:r>
            <a:r>
              <a:rPr lang="en-US" b="1" dirty="0"/>
              <a:t>de </a:t>
            </a:r>
            <a:r>
              <a:rPr lang="en-US" b="1" dirty="0" err="1"/>
              <a:t>Encuentro</a:t>
            </a:r>
            <a:r>
              <a:rPr lang="en-US" dirty="0"/>
              <a:t> </a:t>
            </a:r>
            <a:endParaRPr lang="en-US" dirty="0" smtClean="0"/>
          </a:p>
          <a:p>
            <a:pPr marL="514350" indent="-514350">
              <a:buFont typeface="+mj-lt"/>
              <a:buAutoNum type="arabicPeriod" startAt="14"/>
            </a:pPr>
            <a:r>
              <a:rPr lang="en-US" b="1" dirty="0" err="1" smtClean="0"/>
              <a:t>Semillas</a:t>
            </a:r>
            <a:r>
              <a:rPr lang="en-US" dirty="0" smtClean="0"/>
              <a:t> </a:t>
            </a:r>
          </a:p>
          <a:p>
            <a:pPr marL="514350" indent="-514350">
              <a:buFont typeface="+mj-lt"/>
              <a:buAutoNum type="arabicPeriod" startAt="14"/>
            </a:pPr>
            <a:r>
              <a:rPr lang="en-US" b="1" dirty="0" smtClean="0"/>
              <a:t>Trust </a:t>
            </a:r>
            <a:r>
              <a:rPr lang="en-US" b="1" dirty="0"/>
              <a:t>Africa</a:t>
            </a:r>
            <a:r>
              <a:rPr lang="en-US" dirty="0"/>
              <a:t> </a:t>
            </a:r>
            <a:endParaRPr lang="en-US" dirty="0" smtClean="0"/>
          </a:p>
          <a:p>
            <a:pPr marL="514350" indent="-514350">
              <a:buFont typeface="+mj-lt"/>
              <a:buAutoNum type="arabicPeriod" startAt="14"/>
            </a:pPr>
            <a:r>
              <a:rPr lang="en-US" b="1" dirty="0"/>
              <a:t>UAF Africa</a:t>
            </a:r>
            <a:r>
              <a:rPr lang="en-US" dirty="0"/>
              <a:t> </a:t>
            </a:r>
            <a:endParaRPr lang="en-US" dirty="0" smtClean="0"/>
          </a:p>
          <a:p>
            <a:pPr marL="514350" indent="-514350">
              <a:buFont typeface="+mj-lt"/>
              <a:buAutoNum type="arabicPeriod" startAt="14"/>
            </a:pPr>
            <a:r>
              <a:rPr lang="en-US" b="1" dirty="0" smtClean="0"/>
              <a:t>V-Day Egypt (</a:t>
            </a:r>
            <a:r>
              <a:rPr lang="en-US" b="1" dirty="0" err="1" smtClean="0"/>
              <a:t>Karama</a:t>
            </a:r>
            <a:r>
              <a:rPr lang="en-US" b="1" dirty="0" smtClean="0"/>
              <a:t>)</a:t>
            </a:r>
            <a:r>
              <a:rPr lang="en-US" dirty="0" smtClean="0"/>
              <a:t> </a:t>
            </a:r>
          </a:p>
          <a:p>
            <a:pPr marL="514350" indent="-514350">
              <a:buFont typeface="+mj-lt"/>
              <a:buAutoNum type="arabicPeriod" startAt="14"/>
            </a:pPr>
            <a:r>
              <a:rPr lang="en-US" b="1" dirty="0" smtClean="0"/>
              <a:t>WIEGO</a:t>
            </a:r>
            <a:r>
              <a:rPr lang="en-US" dirty="0" smtClean="0"/>
              <a:t> </a:t>
            </a:r>
          </a:p>
          <a:p>
            <a:pPr marL="514350" indent="-514350">
              <a:buFont typeface="+mj-lt"/>
              <a:buAutoNum type="arabicPeriod" startAt="14"/>
            </a:pPr>
            <a:r>
              <a:rPr lang="en-US" b="1" dirty="0" smtClean="0"/>
              <a:t>WIGJ</a:t>
            </a:r>
          </a:p>
          <a:p>
            <a:pPr marL="514350" indent="-514350">
              <a:buFont typeface="+mj-lt"/>
              <a:buAutoNum type="arabicPeriod" startAt="14"/>
            </a:pPr>
            <a:r>
              <a:rPr lang="en-US" b="1" dirty="0" smtClean="0"/>
              <a:t>WLP</a:t>
            </a:r>
            <a:r>
              <a:rPr lang="en-US" dirty="0" smtClean="0"/>
              <a:t> </a:t>
            </a:r>
          </a:p>
          <a:p>
            <a:pPr marL="514350" indent="-514350">
              <a:buFont typeface="+mj-lt"/>
              <a:buAutoNum type="arabicPeriod" startAt="14"/>
            </a:pPr>
            <a:r>
              <a:rPr lang="en-US" b="1" dirty="0" smtClean="0"/>
              <a:t>WLUML</a:t>
            </a:r>
            <a:r>
              <a:rPr lang="en-US" dirty="0" smtClean="0"/>
              <a:t> </a:t>
            </a:r>
            <a:endParaRPr lang="en-US" dirty="0"/>
          </a:p>
        </p:txBody>
      </p:sp>
      <p:sp>
        <p:nvSpPr>
          <p:cNvPr id="2" name="Footer Placeholder 1"/>
          <p:cNvSpPr>
            <a:spLocks noGrp="1"/>
          </p:cNvSpPr>
          <p:nvPr>
            <p:ph type="ftr" sz="quarter" idx="11"/>
          </p:nvPr>
        </p:nvSpPr>
        <p:spPr/>
        <p:txBody>
          <a:bodyPr/>
          <a:lstStyle/>
          <a:p>
            <a:r>
              <a:rPr lang="en-US" dirty="0" smtClean="0"/>
              <a:t>AWID 2012</a:t>
            </a:r>
            <a:endParaRPr lang="en-US" dirty="0"/>
          </a:p>
        </p:txBody>
      </p:sp>
      <p:sp>
        <p:nvSpPr>
          <p:cNvPr id="3" name="Slide Number Placeholder 2"/>
          <p:cNvSpPr>
            <a:spLocks noGrp="1"/>
          </p:cNvSpPr>
          <p:nvPr>
            <p:ph type="sldNum" sz="quarter" idx="12"/>
          </p:nvPr>
        </p:nvSpPr>
        <p:spPr/>
        <p:txBody>
          <a:bodyPr/>
          <a:lstStyle/>
          <a:p>
            <a:fld id="{2CACD695-697A-7342-A896-D530825AC395}" type="slidenum">
              <a:rPr lang="en-US" smtClean="0"/>
              <a:t>3</a:t>
            </a:fld>
            <a:endParaRPr lang="en-US"/>
          </a:p>
        </p:txBody>
      </p:sp>
    </p:spTree>
    <p:extLst>
      <p:ext uri="{BB962C8B-B14F-4D97-AF65-F5344CB8AC3E}">
        <p14:creationId xmlns:p14="http://schemas.microsoft.com/office/powerpoint/2010/main" val="3676587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Advocacy Achievements</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30</a:t>
            </a:fld>
            <a:endParaRPr lang="en-US"/>
          </a:p>
        </p:txBody>
      </p:sp>
    </p:spTree>
    <p:extLst>
      <p:ext uri="{BB962C8B-B14F-4D97-AF65-F5344CB8AC3E}">
        <p14:creationId xmlns:p14="http://schemas.microsoft.com/office/powerpoint/2010/main" val="832635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9863905"/>
              </p:ext>
            </p:extLst>
          </p:nvPr>
        </p:nvGraphicFramePr>
        <p:xfrm>
          <a:off x="131385" y="0"/>
          <a:ext cx="8904953"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31</a:t>
            </a:fld>
            <a:endParaRPr lang="en-US"/>
          </a:p>
        </p:txBody>
      </p:sp>
    </p:spTree>
    <p:extLst>
      <p:ext uri="{BB962C8B-B14F-4D97-AF65-F5344CB8AC3E}">
        <p14:creationId xmlns:p14="http://schemas.microsoft.com/office/powerpoint/2010/main" val="569950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01896" y="447228"/>
            <a:ext cx="3766358" cy="639762"/>
          </a:xfrm>
        </p:spPr>
        <p:txBody>
          <a:bodyPr>
            <a:noAutofit/>
          </a:bodyPr>
          <a:lstStyle/>
          <a:p>
            <a:r>
              <a:rPr lang="en-US" sz="3200" dirty="0" smtClean="0">
                <a:solidFill>
                  <a:srgbClr val="FF0000"/>
                </a:solidFill>
              </a:rPr>
              <a:t>Policy </a:t>
            </a:r>
            <a:r>
              <a:rPr lang="en-US" sz="3200" dirty="0">
                <a:solidFill>
                  <a:srgbClr val="FF0000"/>
                </a:solidFill>
              </a:rPr>
              <a:t>Impact </a:t>
            </a:r>
            <a:r>
              <a:rPr lang="en-US" sz="3200" dirty="0" smtClean="0">
                <a:solidFill>
                  <a:srgbClr val="FF0000"/>
                </a:solidFill>
              </a:rPr>
              <a:t>by </a:t>
            </a:r>
            <a:r>
              <a:rPr lang="en-US" sz="3200" dirty="0">
                <a:solidFill>
                  <a:srgbClr val="FF0000"/>
                </a:solidFill>
              </a:rPr>
              <a:t>Issue </a:t>
            </a:r>
          </a:p>
        </p:txBody>
      </p:sp>
      <p:sp>
        <p:nvSpPr>
          <p:cNvPr id="6" name="Content Placeholder 5"/>
          <p:cNvSpPr>
            <a:spLocks noGrp="1"/>
          </p:cNvSpPr>
          <p:nvPr>
            <p:ph sz="half" idx="2"/>
          </p:nvPr>
        </p:nvSpPr>
        <p:spPr>
          <a:xfrm>
            <a:off x="192928" y="1205627"/>
            <a:ext cx="4030630" cy="5422434"/>
          </a:xfrm>
        </p:spPr>
        <p:txBody>
          <a:bodyPr>
            <a:normAutofit lnSpcReduction="10000"/>
          </a:bodyPr>
          <a:lstStyle/>
          <a:p>
            <a:pPr marL="457200" lvl="0" indent="-457200">
              <a:buFont typeface="+mj-lt"/>
              <a:buAutoNum type="arabicPeriod"/>
            </a:pPr>
            <a:r>
              <a:rPr lang="en-US" dirty="0"/>
              <a:t>GBV/Violence against Women (UAF, AWDF, GFW)</a:t>
            </a:r>
          </a:p>
          <a:p>
            <a:pPr marL="457200" lvl="0" indent="-457200">
              <a:buFont typeface="+mj-lt"/>
              <a:buAutoNum type="arabicPeriod"/>
            </a:pPr>
            <a:r>
              <a:rPr lang="en-US" dirty="0"/>
              <a:t>Civic education (AWDF, FIDA, </a:t>
            </a:r>
          </a:p>
          <a:p>
            <a:pPr marL="457200" lvl="0" indent="-457200">
              <a:buFont typeface="+mj-lt"/>
              <a:buAutoNum type="arabicPeriod"/>
            </a:pPr>
            <a:r>
              <a:rPr lang="es-AR" dirty="0"/>
              <a:t>Land &amp; property rights ( JASS, Huairou, Casa de la mujer, Kvinna, </a:t>
            </a:r>
            <a:r>
              <a:rPr lang="en-US" dirty="0"/>
              <a:t>MIFUMI</a:t>
            </a:r>
            <a:r>
              <a:rPr lang="es-AR" dirty="0"/>
              <a:t>)</a:t>
            </a:r>
            <a:endParaRPr lang="en-US" dirty="0"/>
          </a:p>
          <a:p>
            <a:pPr marL="457200" lvl="0" indent="-457200">
              <a:buFont typeface="+mj-lt"/>
              <a:buAutoNum type="arabicPeriod"/>
            </a:pPr>
            <a:r>
              <a:rPr lang="en-US" dirty="0"/>
              <a:t>Labor rights </a:t>
            </a:r>
            <a:r>
              <a:rPr lang="en-US" dirty="0" smtClean="0"/>
              <a:t>(WIEGO, FIDA)</a:t>
            </a:r>
            <a:endParaRPr lang="en-US" dirty="0"/>
          </a:p>
          <a:p>
            <a:pPr marL="457200" lvl="0" indent="-457200">
              <a:buFont typeface="+mj-lt"/>
              <a:buAutoNum type="arabicPeriod"/>
            </a:pPr>
            <a:r>
              <a:rPr lang="en-US" dirty="0"/>
              <a:t>Women victims of armed conflict and displacement (Casa de la </a:t>
            </a:r>
            <a:r>
              <a:rPr lang="en-US" dirty="0" err="1"/>
              <a:t>mujer</a:t>
            </a:r>
            <a:r>
              <a:rPr lang="en-US" dirty="0"/>
              <a:t>, WIGJ)</a:t>
            </a:r>
          </a:p>
          <a:p>
            <a:pPr marL="457200" lvl="0" indent="-457200">
              <a:buFont typeface="+mj-lt"/>
              <a:buAutoNum type="arabicPeriod"/>
            </a:pPr>
            <a:r>
              <a:rPr lang="en-US" dirty="0"/>
              <a:t>Family laws &amp; Citizenship rights (</a:t>
            </a:r>
            <a:r>
              <a:rPr lang="en-US" dirty="0" smtClean="0"/>
              <a:t>WLP, </a:t>
            </a:r>
            <a:r>
              <a:rPr lang="en-US" dirty="0" err="1" smtClean="0"/>
              <a:t>Karama</a:t>
            </a:r>
            <a:r>
              <a:rPr lang="en-US" dirty="0" smtClean="0"/>
              <a:t>)</a:t>
            </a:r>
            <a:endParaRPr lang="en-US" dirty="0"/>
          </a:p>
          <a:p>
            <a:pPr marL="457200" indent="-457200">
              <a:buFont typeface="+mj-lt"/>
              <a:buAutoNum type="arabicPeriod"/>
            </a:pPr>
            <a:endParaRPr lang="en-US" dirty="0"/>
          </a:p>
        </p:txBody>
      </p:sp>
      <p:sp>
        <p:nvSpPr>
          <p:cNvPr id="7" name="Text Placeholder 6"/>
          <p:cNvSpPr>
            <a:spLocks noGrp="1"/>
          </p:cNvSpPr>
          <p:nvPr>
            <p:ph type="body" sz="quarter" idx="3"/>
          </p:nvPr>
        </p:nvSpPr>
        <p:spPr>
          <a:xfrm>
            <a:off x="4791007" y="457629"/>
            <a:ext cx="4041775" cy="639762"/>
          </a:xfrm>
        </p:spPr>
        <p:txBody>
          <a:bodyPr>
            <a:noAutofit/>
          </a:bodyPr>
          <a:lstStyle/>
          <a:p>
            <a:r>
              <a:rPr lang="en-US" sz="3200" dirty="0">
                <a:solidFill>
                  <a:srgbClr val="FF0000"/>
                </a:solidFill>
              </a:rPr>
              <a:t>P</a:t>
            </a:r>
            <a:r>
              <a:rPr lang="en-US" sz="3200" dirty="0" smtClean="0">
                <a:solidFill>
                  <a:srgbClr val="FF0000"/>
                </a:solidFill>
              </a:rPr>
              <a:t>olicy </a:t>
            </a:r>
            <a:r>
              <a:rPr lang="en-US" sz="3200" dirty="0">
                <a:solidFill>
                  <a:srgbClr val="FF0000"/>
                </a:solidFill>
              </a:rPr>
              <a:t>impact by constituency </a:t>
            </a:r>
          </a:p>
        </p:txBody>
      </p:sp>
      <p:sp>
        <p:nvSpPr>
          <p:cNvPr id="8" name="Content Placeholder 7"/>
          <p:cNvSpPr>
            <a:spLocks noGrp="1"/>
          </p:cNvSpPr>
          <p:nvPr>
            <p:ph sz="quarter" idx="4"/>
          </p:nvPr>
        </p:nvSpPr>
        <p:spPr>
          <a:xfrm>
            <a:off x="4645025" y="1205626"/>
            <a:ext cx="4310066" cy="5422435"/>
          </a:xfrm>
        </p:spPr>
        <p:txBody>
          <a:bodyPr>
            <a:normAutofit/>
          </a:bodyPr>
          <a:lstStyle/>
          <a:p>
            <a:pPr marL="457200" lvl="0" indent="-457200">
              <a:buFont typeface="+mj-lt"/>
              <a:buAutoNum type="arabicPeriod"/>
            </a:pPr>
            <a:r>
              <a:rPr lang="en-US" dirty="0" smtClean="0"/>
              <a:t>Women citizens (</a:t>
            </a:r>
            <a:r>
              <a:rPr lang="en-US" dirty="0" err="1" smtClean="0"/>
              <a:t>Karama</a:t>
            </a:r>
            <a:r>
              <a:rPr lang="en-US" dirty="0" smtClean="0"/>
              <a:t>, MIFUMI, FIDA, FCAM)</a:t>
            </a:r>
          </a:p>
          <a:p>
            <a:pPr marL="457200" lvl="0" indent="-457200">
              <a:buFont typeface="+mj-lt"/>
              <a:buAutoNum type="arabicPeriod"/>
            </a:pPr>
            <a:r>
              <a:rPr lang="en-US" dirty="0" smtClean="0"/>
              <a:t>WHRDs (AWID, </a:t>
            </a:r>
            <a:r>
              <a:rPr lang="en-US" dirty="0" err="1" smtClean="0"/>
              <a:t>Kvinna</a:t>
            </a:r>
            <a:r>
              <a:rPr lang="en-US" dirty="0" smtClean="0"/>
              <a:t>, FCAM, JASS)</a:t>
            </a:r>
          </a:p>
          <a:p>
            <a:pPr marL="457200" lvl="0" indent="-457200">
              <a:buFont typeface="+mj-lt"/>
              <a:buAutoNum type="arabicPeriod"/>
            </a:pPr>
            <a:r>
              <a:rPr lang="en-US" dirty="0" smtClean="0"/>
              <a:t>Home </a:t>
            </a:r>
            <a:r>
              <a:rPr lang="en-US" dirty="0"/>
              <a:t>based workers (</a:t>
            </a:r>
            <a:r>
              <a:rPr lang="en-US" dirty="0" smtClean="0"/>
              <a:t>WIEGO)</a:t>
            </a:r>
            <a:endParaRPr lang="en-US" dirty="0"/>
          </a:p>
          <a:p>
            <a:pPr marL="457200" lvl="0" indent="-457200">
              <a:buFont typeface="+mj-lt"/>
              <a:buAutoNum type="arabicPeriod"/>
            </a:pPr>
            <a:r>
              <a:rPr lang="en-US" dirty="0"/>
              <a:t>Domestic Workers - WIEGO</a:t>
            </a:r>
          </a:p>
          <a:p>
            <a:pPr marL="457200" lvl="0" indent="-457200">
              <a:buFont typeface="+mj-lt"/>
              <a:buAutoNum type="arabicPeriod"/>
            </a:pPr>
            <a:r>
              <a:rPr lang="en-US" dirty="0"/>
              <a:t>Women Farmers </a:t>
            </a:r>
            <a:r>
              <a:rPr lang="en-US" dirty="0" smtClean="0"/>
              <a:t>- JASS</a:t>
            </a:r>
            <a:endParaRPr lang="en-US" dirty="0"/>
          </a:p>
          <a:p>
            <a:pPr marL="457200" lvl="0" indent="-457200">
              <a:buFont typeface="+mj-lt"/>
              <a:buAutoNum type="arabicPeriod"/>
            </a:pPr>
            <a:r>
              <a:rPr lang="en-US" dirty="0"/>
              <a:t>Grassroots women – </a:t>
            </a:r>
            <a:r>
              <a:rPr lang="en-US" dirty="0" err="1" smtClean="0"/>
              <a:t>Huairou</a:t>
            </a:r>
            <a:r>
              <a:rPr lang="en-US" dirty="0" smtClean="0"/>
              <a:t>, JASS, </a:t>
            </a:r>
            <a:r>
              <a:rPr lang="en-US" dirty="0" err="1" smtClean="0"/>
              <a:t>Puntos</a:t>
            </a:r>
            <a:r>
              <a:rPr lang="en-US" dirty="0" smtClean="0"/>
              <a:t>, Casa)</a:t>
            </a:r>
            <a:endParaRPr lang="en-US" dirty="0"/>
          </a:p>
          <a:p>
            <a:pPr marL="457200" lvl="0" indent="-457200">
              <a:buFont typeface="+mj-lt"/>
              <a:buAutoNum type="arabicPeriod"/>
            </a:pPr>
            <a:r>
              <a:rPr lang="en-US" dirty="0"/>
              <a:t>Disabled, lesbian and sex workers (CREA</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32</a:t>
            </a:fld>
            <a:endParaRPr lang="en-US"/>
          </a:p>
        </p:txBody>
      </p:sp>
    </p:spTree>
    <p:extLst>
      <p:ext uri="{BB962C8B-B14F-4D97-AF65-F5344CB8AC3E}">
        <p14:creationId xmlns:p14="http://schemas.microsoft.com/office/powerpoint/2010/main" val="3896916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43245"/>
            <a:ext cx="8447753" cy="1143000"/>
          </a:xfrm>
        </p:spPr>
        <p:txBody>
          <a:bodyPr>
            <a:noAutofit/>
          </a:bodyPr>
          <a:lstStyle/>
          <a:p>
            <a:r>
              <a:rPr lang="en-US" sz="3200" dirty="0" smtClean="0"/>
              <a:t>Example: At </a:t>
            </a:r>
            <a:r>
              <a:rPr lang="en-US" sz="3200" dirty="0"/>
              <a:t>least  27 countries influenced in their national gender policies / UN commitments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85314429"/>
              </p:ext>
            </p:extLst>
          </p:nvPr>
        </p:nvGraphicFramePr>
        <p:xfrm>
          <a:off x="218973" y="1416126"/>
          <a:ext cx="8817366" cy="5197339"/>
        </p:xfrm>
        <a:graphic>
          <a:graphicData uri="http://schemas.openxmlformats.org/drawingml/2006/table">
            <a:tbl>
              <a:tblPr firstRow="1" bandRow="1">
                <a:tableStyleId>{21E4AEA4-8DFA-4A89-87EB-49C32662AFE0}</a:tableStyleId>
              </a:tblPr>
              <a:tblGrid>
                <a:gridCol w="2204342"/>
                <a:gridCol w="809368"/>
                <a:gridCol w="1394973"/>
                <a:gridCol w="1576798"/>
                <a:gridCol w="627543"/>
                <a:gridCol w="2204342"/>
              </a:tblGrid>
              <a:tr h="443231">
                <a:tc>
                  <a:txBody>
                    <a:bodyPr/>
                    <a:lstStyle/>
                    <a:p>
                      <a:pPr>
                        <a:spcAft>
                          <a:spcPts val="0"/>
                        </a:spcAft>
                      </a:pPr>
                      <a:r>
                        <a:rPr lang="es-AR" sz="2000">
                          <a:solidFill>
                            <a:srgbClr val="000000"/>
                          </a:solidFill>
                          <a:effectLst/>
                          <a:latin typeface="Calibri"/>
                          <a:ea typeface="Times New Roman"/>
                          <a:cs typeface="Calibri"/>
                        </a:rPr>
                        <a:t>Brazil </a:t>
                      </a:r>
                      <a:endParaRPr lang="en-US" sz="2000">
                        <a:effectLst/>
                        <a:latin typeface="Calibri"/>
                        <a:ea typeface="ＭＳ 明朝"/>
                        <a:cs typeface="Times New Roman"/>
                      </a:endParaRPr>
                    </a:p>
                  </a:txBody>
                  <a:tcPr marL="68580" marR="68580" marT="0" marB="0"/>
                </a:tc>
                <a:tc gridSpan="2">
                  <a:txBody>
                    <a:bodyPr/>
                    <a:lstStyle/>
                    <a:p>
                      <a:pPr>
                        <a:spcAft>
                          <a:spcPts val="0"/>
                        </a:spcAft>
                      </a:pPr>
                      <a:r>
                        <a:rPr lang="es-AR" sz="2000" dirty="0">
                          <a:solidFill>
                            <a:srgbClr val="000000"/>
                          </a:solidFill>
                          <a:effectLst/>
                          <a:latin typeface="Calibri"/>
                          <a:ea typeface="Times New Roman"/>
                          <a:cs typeface="Calibri"/>
                        </a:rPr>
                        <a:t>Indonesia</a:t>
                      </a:r>
                      <a:endParaRPr lang="en-US" sz="2000" dirty="0">
                        <a:effectLst/>
                        <a:latin typeface="Calibri"/>
                        <a:ea typeface="ＭＳ 明朝"/>
                        <a:cs typeface="Times New Roman"/>
                      </a:endParaRPr>
                    </a:p>
                  </a:txBody>
                  <a:tcPr marL="68580" marR="68580" marT="0" marB="0"/>
                </a:tc>
                <a:tc hMerge="1">
                  <a:txBody>
                    <a:bodyPr/>
                    <a:lstStyle/>
                    <a:p>
                      <a:endParaRPr lang="en-US"/>
                    </a:p>
                  </a:txBody>
                  <a:tcPr/>
                </a:tc>
                <a:tc gridSpan="2">
                  <a:txBody>
                    <a:bodyPr/>
                    <a:lstStyle/>
                    <a:p>
                      <a:pPr>
                        <a:spcAft>
                          <a:spcPts val="0"/>
                        </a:spcAft>
                      </a:pPr>
                      <a:r>
                        <a:rPr lang="en-US" sz="2000">
                          <a:solidFill>
                            <a:srgbClr val="000000"/>
                          </a:solidFill>
                          <a:effectLst/>
                          <a:latin typeface="Calibri"/>
                          <a:ea typeface="Times New Roman"/>
                          <a:cs typeface="Calibri"/>
                        </a:rPr>
                        <a:t>Mongolia</a:t>
                      </a:r>
                      <a:endParaRPr lang="en-US" sz="2000">
                        <a:effectLst/>
                        <a:latin typeface="Calibri"/>
                        <a:ea typeface="ＭＳ 明朝"/>
                        <a:cs typeface="Times New Roman"/>
                      </a:endParaRPr>
                    </a:p>
                  </a:txBody>
                  <a:tcPr marL="68580" marR="68580" marT="0" marB="0"/>
                </a:tc>
                <a:tc hMerge="1">
                  <a:txBody>
                    <a:bodyPr/>
                    <a:lstStyle/>
                    <a:p>
                      <a:endParaRPr lang="en-US"/>
                    </a:p>
                  </a:txBody>
                  <a:tcPr/>
                </a:tc>
                <a:tc>
                  <a:txBody>
                    <a:bodyPr/>
                    <a:lstStyle/>
                    <a:p>
                      <a:pPr>
                        <a:spcAft>
                          <a:spcPts val="0"/>
                        </a:spcAft>
                      </a:pPr>
                      <a:r>
                        <a:rPr lang="en-US" sz="2000">
                          <a:solidFill>
                            <a:srgbClr val="000000"/>
                          </a:solidFill>
                          <a:effectLst/>
                          <a:latin typeface="Calibri"/>
                          <a:ea typeface="Times New Roman"/>
                          <a:cs typeface="Calibri"/>
                        </a:rPr>
                        <a:t>Mongolia</a:t>
                      </a:r>
                      <a:endParaRPr lang="en-US" sz="2000">
                        <a:effectLst/>
                        <a:latin typeface="Calibri"/>
                        <a:ea typeface="ＭＳ 明朝"/>
                        <a:cs typeface="Times New Roman"/>
                      </a:endParaRPr>
                    </a:p>
                  </a:txBody>
                  <a:tcPr marL="68580" marR="68580" marT="0" marB="0"/>
                </a:tc>
              </a:tr>
              <a:tr h="443231">
                <a:tc>
                  <a:txBody>
                    <a:bodyPr/>
                    <a:lstStyle/>
                    <a:p>
                      <a:pPr>
                        <a:spcAft>
                          <a:spcPts val="0"/>
                        </a:spcAft>
                      </a:pPr>
                      <a:r>
                        <a:rPr lang="es-AR" sz="2000">
                          <a:solidFill>
                            <a:srgbClr val="000000"/>
                          </a:solidFill>
                          <a:effectLst/>
                          <a:latin typeface="Calibri"/>
                          <a:ea typeface="Times New Roman"/>
                          <a:cs typeface="Calibri"/>
                        </a:rPr>
                        <a:t>Columbia</a:t>
                      </a:r>
                      <a:endParaRPr lang="en-US" sz="2000">
                        <a:effectLst/>
                        <a:latin typeface="Calibri"/>
                        <a:ea typeface="ＭＳ 明朝"/>
                        <a:cs typeface="Times New Roman"/>
                      </a:endParaRPr>
                    </a:p>
                  </a:txBody>
                  <a:tcPr marL="68580" marR="68580" marT="0" marB="0"/>
                </a:tc>
                <a:tc gridSpan="2">
                  <a:txBody>
                    <a:bodyPr/>
                    <a:lstStyle/>
                    <a:p>
                      <a:pPr>
                        <a:spcAft>
                          <a:spcPts val="0"/>
                        </a:spcAft>
                      </a:pPr>
                      <a:r>
                        <a:rPr lang="es-AR" sz="2000">
                          <a:solidFill>
                            <a:srgbClr val="000000"/>
                          </a:solidFill>
                          <a:effectLst/>
                          <a:latin typeface="Calibri"/>
                          <a:ea typeface="Times New Roman"/>
                          <a:cs typeface="Calibri"/>
                        </a:rPr>
                        <a:t>Jordan </a:t>
                      </a:r>
                      <a:endParaRPr lang="en-US" sz="2000">
                        <a:effectLst/>
                        <a:latin typeface="Calibri"/>
                        <a:ea typeface="ＭＳ 明朝"/>
                        <a:cs typeface="Times New Roman"/>
                      </a:endParaRPr>
                    </a:p>
                  </a:txBody>
                  <a:tcPr marL="68580" marR="68580" marT="0" marB="0"/>
                </a:tc>
                <a:tc hMerge="1">
                  <a:txBody>
                    <a:bodyPr/>
                    <a:lstStyle/>
                    <a:p>
                      <a:endParaRPr lang="en-US"/>
                    </a:p>
                  </a:txBody>
                  <a:tcPr/>
                </a:tc>
                <a:tc gridSpan="2">
                  <a:txBody>
                    <a:bodyPr/>
                    <a:lstStyle/>
                    <a:p>
                      <a:pPr>
                        <a:spcAft>
                          <a:spcPts val="0"/>
                        </a:spcAft>
                      </a:pPr>
                      <a:r>
                        <a:rPr lang="es-AR" sz="2000">
                          <a:solidFill>
                            <a:srgbClr val="000000"/>
                          </a:solidFill>
                          <a:effectLst/>
                          <a:latin typeface="Calibri"/>
                          <a:ea typeface="Times New Roman"/>
                          <a:cs typeface="Calibri"/>
                        </a:rPr>
                        <a:t>Morocco </a:t>
                      </a:r>
                      <a:endParaRPr lang="en-US" sz="2000">
                        <a:effectLst/>
                        <a:latin typeface="Calibri"/>
                        <a:ea typeface="ＭＳ 明朝"/>
                        <a:cs typeface="Times New Roman"/>
                      </a:endParaRPr>
                    </a:p>
                  </a:txBody>
                  <a:tcPr marL="68580" marR="68580" marT="0" marB="0"/>
                </a:tc>
                <a:tc hMerge="1">
                  <a:txBody>
                    <a:bodyPr/>
                    <a:lstStyle/>
                    <a:p>
                      <a:endParaRPr lang="en-US"/>
                    </a:p>
                  </a:txBody>
                  <a:tcPr/>
                </a:tc>
                <a:tc>
                  <a:txBody>
                    <a:bodyPr/>
                    <a:lstStyle/>
                    <a:p>
                      <a:pPr>
                        <a:spcAft>
                          <a:spcPts val="0"/>
                        </a:spcAft>
                      </a:pPr>
                      <a:r>
                        <a:rPr lang="es-AR" sz="2000">
                          <a:solidFill>
                            <a:srgbClr val="000000"/>
                          </a:solidFill>
                          <a:effectLst/>
                          <a:latin typeface="Calibri"/>
                          <a:ea typeface="Times New Roman"/>
                          <a:cs typeface="Calibri"/>
                        </a:rPr>
                        <a:t>Tanzania </a:t>
                      </a:r>
                      <a:endParaRPr lang="en-US" sz="2000">
                        <a:effectLst/>
                        <a:latin typeface="Calibri"/>
                        <a:ea typeface="ＭＳ 明朝"/>
                        <a:cs typeface="Times New Roman"/>
                      </a:endParaRPr>
                    </a:p>
                  </a:txBody>
                  <a:tcPr marL="68580" marR="68580" marT="0" marB="0"/>
                </a:tc>
              </a:tr>
              <a:tr h="443231">
                <a:tc>
                  <a:txBody>
                    <a:bodyPr/>
                    <a:lstStyle/>
                    <a:p>
                      <a:pPr>
                        <a:spcAft>
                          <a:spcPts val="0"/>
                        </a:spcAft>
                      </a:pPr>
                      <a:r>
                        <a:rPr lang="es-AR" sz="2000">
                          <a:solidFill>
                            <a:srgbClr val="000000"/>
                          </a:solidFill>
                          <a:effectLst/>
                          <a:latin typeface="Calibri"/>
                          <a:ea typeface="Times New Roman"/>
                          <a:cs typeface="Calibri"/>
                        </a:rPr>
                        <a:t>DRC </a:t>
                      </a:r>
                      <a:endParaRPr lang="en-US" sz="2000">
                        <a:effectLst/>
                        <a:latin typeface="Calibri"/>
                        <a:ea typeface="ＭＳ 明朝"/>
                        <a:cs typeface="Times New Roman"/>
                      </a:endParaRPr>
                    </a:p>
                  </a:txBody>
                  <a:tcPr marL="68580" marR="68580" marT="0" marB="0"/>
                </a:tc>
                <a:tc gridSpan="2">
                  <a:txBody>
                    <a:bodyPr/>
                    <a:lstStyle/>
                    <a:p>
                      <a:pPr>
                        <a:spcAft>
                          <a:spcPts val="0"/>
                        </a:spcAft>
                      </a:pPr>
                      <a:r>
                        <a:rPr lang="en-US" sz="2000">
                          <a:solidFill>
                            <a:srgbClr val="000000"/>
                          </a:solidFill>
                          <a:effectLst/>
                          <a:latin typeface="Calibri"/>
                          <a:ea typeface="Times New Roman"/>
                          <a:cs typeface="Calibri"/>
                        </a:rPr>
                        <a:t>Kenya</a:t>
                      </a:r>
                      <a:endParaRPr lang="en-US" sz="2000">
                        <a:effectLst/>
                        <a:latin typeface="Calibri"/>
                        <a:ea typeface="ＭＳ 明朝"/>
                        <a:cs typeface="Times New Roman"/>
                      </a:endParaRPr>
                    </a:p>
                  </a:txBody>
                  <a:tcPr marL="68580" marR="68580" marT="0" marB="0"/>
                </a:tc>
                <a:tc hMerge="1">
                  <a:txBody>
                    <a:bodyPr/>
                    <a:lstStyle/>
                    <a:p>
                      <a:endParaRPr lang="en-US"/>
                    </a:p>
                  </a:txBody>
                  <a:tcPr/>
                </a:tc>
                <a:tc gridSpan="2">
                  <a:txBody>
                    <a:bodyPr/>
                    <a:lstStyle/>
                    <a:p>
                      <a:pPr>
                        <a:spcAft>
                          <a:spcPts val="0"/>
                        </a:spcAft>
                      </a:pPr>
                      <a:r>
                        <a:rPr lang="es-AR" sz="2000">
                          <a:solidFill>
                            <a:srgbClr val="000000"/>
                          </a:solidFill>
                          <a:effectLst/>
                          <a:latin typeface="Calibri"/>
                          <a:ea typeface="Times New Roman"/>
                          <a:cs typeface="Calibri"/>
                        </a:rPr>
                        <a:t>Nicaragua</a:t>
                      </a:r>
                      <a:endParaRPr lang="en-US" sz="2000">
                        <a:effectLst/>
                        <a:latin typeface="Calibri"/>
                        <a:ea typeface="ＭＳ 明朝"/>
                        <a:cs typeface="Times New Roman"/>
                      </a:endParaRPr>
                    </a:p>
                  </a:txBody>
                  <a:tcPr marL="68580" marR="68580" marT="0" marB="0"/>
                </a:tc>
                <a:tc hMerge="1">
                  <a:txBody>
                    <a:bodyPr/>
                    <a:lstStyle/>
                    <a:p>
                      <a:endParaRPr lang="en-US"/>
                    </a:p>
                  </a:txBody>
                  <a:tcPr/>
                </a:tc>
                <a:tc>
                  <a:txBody>
                    <a:bodyPr/>
                    <a:lstStyle/>
                    <a:p>
                      <a:pPr>
                        <a:spcAft>
                          <a:spcPts val="0"/>
                        </a:spcAft>
                      </a:pPr>
                      <a:r>
                        <a:rPr lang="es-AR" sz="2000">
                          <a:solidFill>
                            <a:srgbClr val="000000"/>
                          </a:solidFill>
                          <a:effectLst/>
                          <a:latin typeface="Calibri"/>
                          <a:ea typeface="Times New Roman"/>
                          <a:cs typeface="Calibri"/>
                        </a:rPr>
                        <a:t>Thailand</a:t>
                      </a:r>
                      <a:endParaRPr lang="en-US" sz="2000">
                        <a:effectLst/>
                        <a:latin typeface="Calibri"/>
                        <a:ea typeface="ＭＳ 明朝"/>
                        <a:cs typeface="Times New Roman"/>
                      </a:endParaRPr>
                    </a:p>
                  </a:txBody>
                  <a:tcPr marL="68580" marR="68580" marT="0" marB="0"/>
                </a:tc>
              </a:tr>
              <a:tr h="443231">
                <a:tc>
                  <a:txBody>
                    <a:bodyPr/>
                    <a:lstStyle/>
                    <a:p>
                      <a:pPr>
                        <a:spcAft>
                          <a:spcPts val="0"/>
                        </a:spcAft>
                      </a:pPr>
                      <a:r>
                        <a:rPr lang="es-AR" sz="2000">
                          <a:solidFill>
                            <a:srgbClr val="000000"/>
                          </a:solidFill>
                          <a:effectLst/>
                          <a:latin typeface="Calibri"/>
                          <a:ea typeface="Times New Roman"/>
                          <a:cs typeface="Calibri"/>
                        </a:rPr>
                        <a:t>El Salvador</a:t>
                      </a:r>
                      <a:endParaRPr lang="en-US" sz="2000">
                        <a:effectLst/>
                        <a:latin typeface="Calibri"/>
                        <a:ea typeface="ＭＳ 明朝"/>
                        <a:cs typeface="Times New Roman"/>
                      </a:endParaRPr>
                    </a:p>
                  </a:txBody>
                  <a:tcPr marL="68580" marR="68580" marT="0" marB="0"/>
                </a:tc>
                <a:tc gridSpan="2">
                  <a:txBody>
                    <a:bodyPr/>
                    <a:lstStyle/>
                    <a:p>
                      <a:pPr>
                        <a:spcAft>
                          <a:spcPts val="0"/>
                        </a:spcAft>
                      </a:pPr>
                      <a:r>
                        <a:rPr lang="es-AR" sz="2000">
                          <a:solidFill>
                            <a:srgbClr val="000000"/>
                          </a:solidFill>
                          <a:effectLst/>
                          <a:latin typeface="Calibri"/>
                          <a:ea typeface="Times New Roman"/>
                          <a:cs typeface="Calibri"/>
                        </a:rPr>
                        <a:t>Liberia</a:t>
                      </a:r>
                      <a:endParaRPr lang="en-US" sz="2000">
                        <a:effectLst/>
                        <a:latin typeface="Calibri"/>
                        <a:ea typeface="ＭＳ 明朝"/>
                        <a:cs typeface="Times New Roman"/>
                      </a:endParaRPr>
                    </a:p>
                  </a:txBody>
                  <a:tcPr marL="68580" marR="68580" marT="0" marB="0"/>
                </a:tc>
                <a:tc hMerge="1">
                  <a:txBody>
                    <a:bodyPr/>
                    <a:lstStyle/>
                    <a:p>
                      <a:endParaRPr lang="en-US"/>
                    </a:p>
                  </a:txBody>
                  <a:tcPr/>
                </a:tc>
                <a:tc gridSpan="2">
                  <a:txBody>
                    <a:bodyPr/>
                    <a:lstStyle/>
                    <a:p>
                      <a:pPr>
                        <a:spcAft>
                          <a:spcPts val="0"/>
                        </a:spcAft>
                      </a:pPr>
                      <a:r>
                        <a:rPr lang="en-US" sz="2000">
                          <a:solidFill>
                            <a:srgbClr val="000000"/>
                          </a:solidFill>
                          <a:effectLst/>
                          <a:latin typeface="Calibri"/>
                          <a:ea typeface="Times New Roman"/>
                          <a:cs typeface="Calibri"/>
                        </a:rPr>
                        <a:t>Nigeria</a:t>
                      </a:r>
                      <a:endParaRPr lang="en-US" sz="2000">
                        <a:effectLst/>
                        <a:latin typeface="Calibri"/>
                        <a:ea typeface="ＭＳ 明朝"/>
                        <a:cs typeface="Times New Roman"/>
                      </a:endParaRPr>
                    </a:p>
                  </a:txBody>
                  <a:tcPr marL="68580" marR="68580" marT="0" marB="0"/>
                </a:tc>
                <a:tc hMerge="1">
                  <a:txBody>
                    <a:bodyPr/>
                    <a:lstStyle/>
                    <a:p>
                      <a:endParaRPr lang="en-US"/>
                    </a:p>
                  </a:txBody>
                  <a:tcPr/>
                </a:tc>
                <a:tc>
                  <a:txBody>
                    <a:bodyPr/>
                    <a:lstStyle/>
                    <a:p>
                      <a:pPr>
                        <a:spcAft>
                          <a:spcPts val="0"/>
                        </a:spcAft>
                      </a:pPr>
                      <a:r>
                        <a:rPr lang="en-US" sz="2000">
                          <a:solidFill>
                            <a:srgbClr val="000000"/>
                          </a:solidFill>
                          <a:effectLst/>
                          <a:latin typeface="Calibri"/>
                          <a:ea typeface="Times New Roman"/>
                          <a:cs typeface="Calibri"/>
                        </a:rPr>
                        <a:t>Timor Leste</a:t>
                      </a:r>
                      <a:endParaRPr lang="en-US" sz="2000">
                        <a:effectLst/>
                        <a:latin typeface="Calibri"/>
                        <a:ea typeface="ＭＳ 明朝"/>
                        <a:cs typeface="Times New Roman"/>
                      </a:endParaRPr>
                    </a:p>
                  </a:txBody>
                  <a:tcPr marL="68580" marR="68580" marT="0" marB="0"/>
                </a:tc>
              </a:tr>
              <a:tr h="443231">
                <a:tc>
                  <a:txBody>
                    <a:bodyPr/>
                    <a:lstStyle/>
                    <a:p>
                      <a:pPr>
                        <a:spcAft>
                          <a:spcPts val="0"/>
                        </a:spcAft>
                      </a:pPr>
                      <a:r>
                        <a:rPr lang="es-AR" sz="2000">
                          <a:solidFill>
                            <a:srgbClr val="000000"/>
                          </a:solidFill>
                          <a:effectLst/>
                          <a:latin typeface="Calibri"/>
                          <a:ea typeface="Times New Roman"/>
                          <a:cs typeface="Calibri"/>
                        </a:rPr>
                        <a:t>Ghana</a:t>
                      </a:r>
                      <a:endParaRPr lang="en-US" sz="2000">
                        <a:effectLst/>
                        <a:latin typeface="Calibri"/>
                        <a:ea typeface="ＭＳ 明朝"/>
                        <a:cs typeface="Times New Roman"/>
                      </a:endParaRPr>
                    </a:p>
                  </a:txBody>
                  <a:tcPr marL="68580" marR="68580" marT="0" marB="0"/>
                </a:tc>
                <a:tc gridSpan="2">
                  <a:txBody>
                    <a:bodyPr/>
                    <a:lstStyle/>
                    <a:p>
                      <a:pPr>
                        <a:spcAft>
                          <a:spcPts val="0"/>
                        </a:spcAft>
                      </a:pPr>
                      <a:r>
                        <a:rPr lang="es-AR" sz="2000">
                          <a:solidFill>
                            <a:srgbClr val="000000"/>
                          </a:solidFill>
                          <a:effectLst/>
                          <a:latin typeface="Calibri"/>
                          <a:ea typeface="Times New Roman"/>
                          <a:cs typeface="Calibri"/>
                        </a:rPr>
                        <a:t>Libya</a:t>
                      </a:r>
                      <a:endParaRPr lang="en-US" sz="2000">
                        <a:effectLst/>
                        <a:latin typeface="Calibri"/>
                        <a:ea typeface="ＭＳ 明朝"/>
                        <a:cs typeface="Times New Roman"/>
                      </a:endParaRPr>
                    </a:p>
                  </a:txBody>
                  <a:tcPr marL="68580" marR="68580" marT="0" marB="0"/>
                </a:tc>
                <a:tc hMerge="1">
                  <a:txBody>
                    <a:bodyPr/>
                    <a:lstStyle/>
                    <a:p>
                      <a:endParaRPr lang="en-US"/>
                    </a:p>
                  </a:txBody>
                  <a:tcPr/>
                </a:tc>
                <a:tc gridSpan="2">
                  <a:txBody>
                    <a:bodyPr/>
                    <a:lstStyle/>
                    <a:p>
                      <a:pPr>
                        <a:spcAft>
                          <a:spcPts val="0"/>
                        </a:spcAft>
                      </a:pPr>
                      <a:r>
                        <a:rPr lang="en-US" sz="2000">
                          <a:solidFill>
                            <a:srgbClr val="000000"/>
                          </a:solidFill>
                          <a:effectLst/>
                          <a:latin typeface="Calibri"/>
                          <a:ea typeface="Times New Roman"/>
                          <a:cs typeface="Calibri"/>
                        </a:rPr>
                        <a:t>Philippines</a:t>
                      </a:r>
                      <a:endParaRPr lang="en-US" sz="2000">
                        <a:effectLst/>
                        <a:latin typeface="Calibri"/>
                        <a:ea typeface="ＭＳ 明朝"/>
                        <a:cs typeface="Times New Roman"/>
                      </a:endParaRPr>
                    </a:p>
                  </a:txBody>
                  <a:tcPr marL="68580" marR="68580" marT="0" marB="0"/>
                </a:tc>
                <a:tc hMerge="1">
                  <a:txBody>
                    <a:bodyPr/>
                    <a:lstStyle/>
                    <a:p>
                      <a:endParaRPr lang="en-US"/>
                    </a:p>
                  </a:txBody>
                  <a:tcPr/>
                </a:tc>
                <a:tc>
                  <a:txBody>
                    <a:bodyPr/>
                    <a:lstStyle/>
                    <a:p>
                      <a:pPr>
                        <a:spcAft>
                          <a:spcPts val="0"/>
                        </a:spcAft>
                      </a:pPr>
                      <a:r>
                        <a:rPr lang="en-US" sz="2000">
                          <a:solidFill>
                            <a:srgbClr val="000000"/>
                          </a:solidFill>
                          <a:effectLst/>
                          <a:latin typeface="Calibri"/>
                          <a:ea typeface="Times New Roman"/>
                          <a:cs typeface="Calibri"/>
                        </a:rPr>
                        <a:t>Lebanon</a:t>
                      </a:r>
                      <a:endParaRPr lang="en-US" sz="2000">
                        <a:effectLst/>
                        <a:latin typeface="Calibri"/>
                        <a:ea typeface="ＭＳ 明朝"/>
                        <a:cs typeface="Times New Roman"/>
                      </a:endParaRPr>
                    </a:p>
                  </a:txBody>
                  <a:tcPr marL="68580" marR="68580" marT="0" marB="0"/>
                </a:tc>
              </a:tr>
              <a:tr h="443231">
                <a:tc>
                  <a:txBody>
                    <a:bodyPr/>
                    <a:lstStyle/>
                    <a:p>
                      <a:pPr>
                        <a:spcAft>
                          <a:spcPts val="0"/>
                        </a:spcAft>
                      </a:pPr>
                      <a:r>
                        <a:rPr lang="en-US" sz="2000">
                          <a:solidFill>
                            <a:srgbClr val="000000"/>
                          </a:solidFill>
                          <a:effectLst/>
                          <a:latin typeface="Calibri"/>
                          <a:ea typeface="Times New Roman"/>
                          <a:cs typeface="Calibri"/>
                        </a:rPr>
                        <a:t>Guatemala</a:t>
                      </a:r>
                      <a:endParaRPr lang="en-US" sz="2000">
                        <a:effectLst/>
                        <a:latin typeface="Calibri"/>
                        <a:ea typeface="ＭＳ 明朝"/>
                        <a:cs typeface="Times New Roman"/>
                      </a:endParaRPr>
                    </a:p>
                  </a:txBody>
                  <a:tcPr marL="68580" marR="68580" marT="0" marB="0"/>
                </a:tc>
                <a:tc gridSpan="2">
                  <a:txBody>
                    <a:bodyPr/>
                    <a:lstStyle/>
                    <a:p>
                      <a:pPr>
                        <a:spcAft>
                          <a:spcPts val="0"/>
                        </a:spcAft>
                      </a:pPr>
                      <a:r>
                        <a:rPr lang="en-US" sz="2000">
                          <a:solidFill>
                            <a:srgbClr val="000000"/>
                          </a:solidFill>
                          <a:effectLst/>
                          <a:latin typeface="Calibri"/>
                          <a:ea typeface="Times New Roman"/>
                          <a:cs typeface="Calibri"/>
                        </a:rPr>
                        <a:t>Malawi</a:t>
                      </a:r>
                      <a:endParaRPr lang="en-US" sz="2000">
                        <a:effectLst/>
                        <a:latin typeface="Calibri"/>
                        <a:ea typeface="ＭＳ 明朝"/>
                        <a:cs typeface="Times New Roman"/>
                      </a:endParaRPr>
                    </a:p>
                  </a:txBody>
                  <a:tcPr marL="68580" marR="68580" marT="0" marB="0"/>
                </a:tc>
                <a:tc hMerge="1">
                  <a:txBody>
                    <a:bodyPr/>
                    <a:lstStyle/>
                    <a:p>
                      <a:endParaRPr lang="en-US"/>
                    </a:p>
                  </a:txBody>
                  <a:tcPr/>
                </a:tc>
                <a:tc gridSpan="2">
                  <a:txBody>
                    <a:bodyPr/>
                    <a:lstStyle/>
                    <a:p>
                      <a:pPr>
                        <a:spcAft>
                          <a:spcPts val="0"/>
                        </a:spcAft>
                      </a:pPr>
                      <a:r>
                        <a:rPr lang="es-AR" sz="2000">
                          <a:solidFill>
                            <a:srgbClr val="000000"/>
                          </a:solidFill>
                          <a:effectLst/>
                          <a:latin typeface="Calibri"/>
                          <a:ea typeface="Times New Roman"/>
                          <a:cs typeface="Calibri"/>
                        </a:rPr>
                        <a:t>South Africa</a:t>
                      </a:r>
                      <a:endParaRPr lang="en-US" sz="2000">
                        <a:effectLst/>
                        <a:latin typeface="Calibri"/>
                        <a:ea typeface="ＭＳ 明朝"/>
                        <a:cs typeface="Times New Roman"/>
                      </a:endParaRPr>
                    </a:p>
                  </a:txBody>
                  <a:tcPr marL="68580" marR="68580" marT="0" marB="0"/>
                </a:tc>
                <a:tc hMerge="1">
                  <a:txBody>
                    <a:bodyPr/>
                    <a:lstStyle/>
                    <a:p>
                      <a:endParaRPr lang="en-US"/>
                    </a:p>
                  </a:txBody>
                  <a:tcPr/>
                </a:tc>
                <a:tc>
                  <a:txBody>
                    <a:bodyPr/>
                    <a:lstStyle/>
                    <a:p>
                      <a:pPr>
                        <a:spcAft>
                          <a:spcPts val="0"/>
                        </a:spcAft>
                      </a:pPr>
                      <a:r>
                        <a:rPr lang="en-US" sz="2000">
                          <a:solidFill>
                            <a:srgbClr val="000000"/>
                          </a:solidFill>
                          <a:effectLst/>
                          <a:latin typeface="Calibri"/>
                          <a:ea typeface="Times New Roman"/>
                          <a:cs typeface="Calibri"/>
                        </a:rPr>
                        <a:t>Iraq</a:t>
                      </a:r>
                      <a:endParaRPr lang="en-US" sz="2000">
                        <a:effectLst/>
                        <a:latin typeface="Calibri"/>
                        <a:ea typeface="ＭＳ 明朝"/>
                        <a:cs typeface="Times New Roman"/>
                      </a:endParaRPr>
                    </a:p>
                  </a:txBody>
                  <a:tcPr marL="68580" marR="68580" marT="0" marB="0"/>
                </a:tc>
              </a:tr>
              <a:tr h="443231">
                <a:tc>
                  <a:txBody>
                    <a:bodyPr/>
                    <a:lstStyle/>
                    <a:p>
                      <a:pPr>
                        <a:spcAft>
                          <a:spcPts val="0"/>
                        </a:spcAft>
                      </a:pPr>
                      <a:r>
                        <a:rPr lang="es-AR" sz="2000">
                          <a:solidFill>
                            <a:srgbClr val="000000"/>
                          </a:solidFill>
                          <a:effectLst/>
                          <a:latin typeface="Calibri"/>
                          <a:ea typeface="Times New Roman"/>
                          <a:cs typeface="Calibri"/>
                        </a:rPr>
                        <a:t>India</a:t>
                      </a:r>
                      <a:endParaRPr lang="en-US" sz="2000">
                        <a:effectLst/>
                        <a:latin typeface="Calibri"/>
                        <a:ea typeface="ＭＳ 明朝"/>
                        <a:cs typeface="Times New Roman"/>
                      </a:endParaRPr>
                    </a:p>
                  </a:txBody>
                  <a:tcPr marL="68580" marR="68580" marT="0" marB="0"/>
                </a:tc>
                <a:tc gridSpan="2">
                  <a:txBody>
                    <a:bodyPr/>
                    <a:lstStyle/>
                    <a:p>
                      <a:pPr>
                        <a:spcAft>
                          <a:spcPts val="0"/>
                        </a:spcAft>
                      </a:pPr>
                      <a:r>
                        <a:rPr lang="es-AR" sz="2000">
                          <a:solidFill>
                            <a:srgbClr val="000000"/>
                          </a:solidFill>
                          <a:effectLst/>
                          <a:latin typeface="Calibri"/>
                          <a:ea typeface="Times New Roman"/>
                          <a:cs typeface="Calibri"/>
                        </a:rPr>
                        <a:t>Mauritania</a:t>
                      </a:r>
                      <a:endParaRPr lang="en-US" sz="2000">
                        <a:effectLst/>
                        <a:latin typeface="Calibri"/>
                        <a:ea typeface="ＭＳ 明朝"/>
                        <a:cs typeface="Times New Roman"/>
                      </a:endParaRPr>
                    </a:p>
                  </a:txBody>
                  <a:tcPr marL="68580" marR="68580" marT="0" marB="0"/>
                </a:tc>
                <a:tc hMerge="1">
                  <a:txBody>
                    <a:bodyPr/>
                    <a:lstStyle/>
                    <a:p>
                      <a:endParaRPr lang="en-US"/>
                    </a:p>
                  </a:txBody>
                  <a:tcPr/>
                </a:tc>
                <a:tc gridSpan="2">
                  <a:txBody>
                    <a:bodyPr/>
                    <a:lstStyle/>
                    <a:p>
                      <a:pPr>
                        <a:spcAft>
                          <a:spcPts val="0"/>
                        </a:spcAft>
                      </a:pPr>
                      <a:r>
                        <a:rPr lang="es-AR" sz="2000">
                          <a:solidFill>
                            <a:srgbClr val="000000"/>
                          </a:solidFill>
                          <a:effectLst/>
                          <a:latin typeface="Calibri"/>
                          <a:ea typeface="Times New Roman"/>
                          <a:cs typeface="Calibri"/>
                        </a:rPr>
                        <a:t>Sudan</a:t>
                      </a:r>
                      <a:endParaRPr lang="en-US" sz="2000">
                        <a:effectLst/>
                        <a:latin typeface="Calibri"/>
                        <a:ea typeface="ＭＳ 明朝"/>
                        <a:cs typeface="Times New Roman"/>
                      </a:endParaRPr>
                    </a:p>
                  </a:txBody>
                  <a:tcPr marL="68580" marR="68580" marT="0" marB="0"/>
                </a:tc>
                <a:tc hMerge="1">
                  <a:txBody>
                    <a:bodyPr/>
                    <a:lstStyle/>
                    <a:p>
                      <a:endParaRPr lang="en-US"/>
                    </a:p>
                  </a:txBody>
                  <a:tcPr/>
                </a:tc>
                <a:tc>
                  <a:txBody>
                    <a:bodyPr/>
                    <a:lstStyle/>
                    <a:p>
                      <a:pPr>
                        <a:spcAft>
                          <a:spcPts val="0"/>
                        </a:spcAft>
                      </a:pPr>
                      <a:r>
                        <a:rPr lang="en-US" sz="2000" dirty="0">
                          <a:solidFill>
                            <a:srgbClr val="000000"/>
                          </a:solidFill>
                          <a:effectLst/>
                          <a:latin typeface="Calibri"/>
                          <a:ea typeface="Times New Roman"/>
                          <a:cs typeface="Calibri"/>
                        </a:rPr>
                        <a:t> </a:t>
                      </a:r>
                      <a:endParaRPr lang="en-US" sz="2000" dirty="0">
                        <a:effectLst/>
                        <a:latin typeface="Calibri"/>
                        <a:ea typeface="ＭＳ 明朝"/>
                        <a:cs typeface="Times New Roman"/>
                      </a:endParaRPr>
                    </a:p>
                  </a:txBody>
                  <a:tcPr marL="68580" marR="68580" marT="0" marB="0"/>
                </a:tc>
              </a:tr>
              <a:tr h="765029">
                <a:tc gridSpan="6">
                  <a:txBody>
                    <a:bodyPr/>
                    <a:lstStyle/>
                    <a:p>
                      <a:r>
                        <a:rPr lang="en-US" sz="1800" kern="1200" dirty="0" smtClean="0">
                          <a:solidFill>
                            <a:schemeClr val="dk1"/>
                          </a:solidFill>
                          <a:effectLst/>
                          <a:latin typeface="+mn-lt"/>
                          <a:ea typeface="+mn-ea"/>
                          <a:cs typeface="+mn-cs"/>
                        </a:rPr>
                        <a:t>The following nine countries will be included when they ratify ILO Convention 189, which they have committed to do through MDG3 Fund-supported advocacy</a:t>
                      </a:r>
                      <a:r>
                        <a:rPr lang="en-US" dirty="0" smtClean="0">
                          <a:effectLst/>
                        </a:rPr>
                        <a:t> </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443231">
                <a:tc gridSpan="2">
                  <a:txBody>
                    <a:bodyPr/>
                    <a:lstStyle/>
                    <a:p>
                      <a:r>
                        <a:rPr lang="en-US" sz="2000" dirty="0" smtClean="0"/>
                        <a:t>Costa Rica</a:t>
                      </a:r>
                      <a:endParaRPr lang="en-US" sz="2000" dirty="0"/>
                    </a:p>
                  </a:txBody>
                  <a:tcPr/>
                </a:tc>
                <a:tc hMerge="1">
                  <a:txBody>
                    <a:bodyPr/>
                    <a:lstStyle/>
                    <a:p>
                      <a:endParaRPr lang="en-US" dirty="0"/>
                    </a:p>
                  </a:txBody>
                  <a:tcPr/>
                </a:tc>
                <a:tc gridSpan="2">
                  <a:txBody>
                    <a:bodyPr/>
                    <a:lstStyle/>
                    <a:p>
                      <a:r>
                        <a:rPr lang="en-US" sz="2000" dirty="0" smtClean="0"/>
                        <a:t>Jamaica</a:t>
                      </a:r>
                      <a:endParaRPr lang="en-US" sz="2000" dirty="0"/>
                    </a:p>
                  </a:txBody>
                  <a:tcPr/>
                </a:tc>
                <a:tc hMerge="1">
                  <a:txBody>
                    <a:bodyPr/>
                    <a:lstStyle/>
                    <a:p>
                      <a:endParaRPr lang="en-US" dirty="0"/>
                    </a:p>
                  </a:txBody>
                  <a:tcPr/>
                </a:tc>
                <a:tc gridSpan="2">
                  <a:txBody>
                    <a:bodyPr/>
                    <a:lstStyle/>
                    <a:p>
                      <a:r>
                        <a:rPr lang="en-US" sz="2000" dirty="0" smtClean="0"/>
                        <a:t>Peru</a:t>
                      </a:r>
                      <a:endParaRPr lang="en-US" sz="2000" dirty="0"/>
                    </a:p>
                  </a:txBody>
                  <a:tcPr/>
                </a:tc>
                <a:tc hMerge="1">
                  <a:txBody>
                    <a:bodyPr/>
                    <a:lstStyle/>
                    <a:p>
                      <a:endParaRPr lang="en-US" dirty="0"/>
                    </a:p>
                  </a:txBody>
                  <a:tcPr/>
                </a:tc>
              </a:tr>
              <a:tr h="443231">
                <a:tc gridSpan="2">
                  <a:txBody>
                    <a:bodyPr/>
                    <a:lstStyle/>
                    <a:p>
                      <a:r>
                        <a:rPr lang="en-US" sz="2000" dirty="0" smtClean="0"/>
                        <a:t>Dominican Republic</a:t>
                      </a:r>
                      <a:endParaRPr lang="en-US" sz="2000" dirty="0"/>
                    </a:p>
                  </a:txBody>
                  <a:tcPr/>
                </a:tc>
                <a:tc hMerge="1">
                  <a:txBody>
                    <a:bodyPr/>
                    <a:lstStyle/>
                    <a:p>
                      <a:endParaRPr lang="en-US" dirty="0"/>
                    </a:p>
                  </a:txBody>
                  <a:tcPr/>
                </a:tc>
                <a:tc gridSpan="2">
                  <a:txBody>
                    <a:bodyPr/>
                    <a:lstStyle/>
                    <a:p>
                      <a:r>
                        <a:rPr lang="en-US" sz="2000" dirty="0" smtClean="0"/>
                        <a:t>Kenya</a:t>
                      </a:r>
                      <a:endParaRPr lang="en-US" sz="2000" dirty="0"/>
                    </a:p>
                  </a:txBody>
                  <a:tcPr/>
                </a:tc>
                <a:tc hMerge="1">
                  <a:txBody>
                    <a:bodyPr/>
                    <a:lstStyle/>
                    <a:p>
                      <a:endParaRPr lang="en-US" dirty="0"/>
                    </a:p>
                  </a:txBody>
                  <a:tcPr/>
                </a:tc>
                <a:tc gridSpan="2">
                  <a:txBody>
                    <a:bodyPr/>
                    <a:lstStyle/>
                    <a:p>
                      <a:r>
                        <a:rPr lang="en-US" sz="2000" dirty="0" smtClean="0"/>
                        <a:t>Philippines</a:t>
                      </a:r>
                      <a:endParaRPr lang="en-US" sz="2000" dirty="0"/>
                    </a:p>
                  </a:txBody>
                  <a:tcPr/>
                </a:tc>
                <a:tc hMerge="1">
                  <a:txBody>
                    <a:bodyPr/>
                    <a:lstStyle/>
                    <a:p>
                      <a:endParaRPr lang="en-US" dirty="0"/>
                    </a:p>
                  </a:txBody>
                  <a:tcPr/>
                </a:tc>
              </a:tr>
              <a:tr h="443231">
                <a:tc gridSpan="2">
                  <a:txBody>
                    <a:bodyPr/>
                    <a:lstStyle/>
                    <a:p>
                      <a:r>
                        <a:rPr lang="en-US" sz="2000" dirty="0" smtClean="0"/>
                        <a:t>Ghana</a:t>
                      </a:r>
                      <a:endParaRPr lang="en-US" sz="2000" dirty="0"/>
                    </a:p>
                  </a:txBody>
                  <a:tcPr/>
                </a:tc>
                <a:tc hMerge="1">
                  <a:txBody>
                    <a:bodyPr/>
                    <a:lstStyle/>
                    <a:p>
                      <a:endParaRPr lang="en-US"/>
                    </a:p>
                  </a:txBody>
                  <a:tcPr/>
                </a:tc>
                <a:tc gridSpan="2">
                  <a:txBody>
                    <a:bodyPr/>
                    <a:lstStyle/>
                    <a:p>
                      <a:r>
                        <a:rPr lang="en-US" sz="2000" dirty="0" smtClean="0"/>
                        <a:t>Namibia</a:t>
                      </a:r>
                      <a:endParaRPr lang="en-US" sz="2000" dirty="0"/>
                    </a:p>
                  </a:txBody>
                  <a:tcPr/>
                </a:tc>
                <a:tc hMerge="1">
                  <a:txBody>
                    <a:bodyPr/>
                    <a:lstStyle/>
                    <a:p>
                      <a:endParaRPr lang="en-US" dirty="0"/>
                    </a:p>
                  </a:txBody>
                  <a:tcPr/>
                </a:tc>
                <a:tc gridSpan="2">
                  <a:txBody>
                    <a:bodyPr/>
                    <a:lstStyle/>
                    <a:p>
                      <a:r>
                        <a:rPr lang="en-US" sz="2000" dirty="0" smtClean="0"/>
                        <a:t>Tanzania</a:t>
                      </a:r>
                      <a:endParaRPr lang="en-US" sz="2000" dirty="0"/>
                    </a:p>
                  </a:txBody>
                  <a:tcPr/>
                </a:tc>
                <a:tc hMerge="1">
                  <a:txBody>
                    <a:bodyPr/>
                    <a:lstStyle/>
                    <a:p>
                      <a:endParaRPr lang="en-US" dirty="0"/>
                    </a:p>
                  </a:txBody>
                  <a:tcPr/>
                </a:tc>
              </a:tr>
            </a:tbl>
          </a:graphicData>
        </a:graphic>
      </p:graphicFrame>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33</a:t>
            </a:fld>
            <a:endParaRPr lang="en-US"/>
          </a:p>
        </p:txBody>
      </p:sp>
    </p:spTree>
    <p:extLst>
      <p:ext uri="{BB962C8B-B14F-4D97-AF65-F5344CB8AC3E}">
        <p14:creationId xmlns:p14="http://schemas.microsoft.com/office/powerpoint/2010/main" val="1385248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036918" cy="6774333"/>
          </a:xfrm>
        </p:spPr>
        <p:txBody>
          <a:bodyPr vert="vert270">
            <a:noAutofit/>
          </a:bodyPr>
          <a:lstStyle/>
          <a:p>
            <a:r>
              <a:rPr lang="en-US" sz="4000" dirty="0" smtClean="0">
                <a:solidFill>
                  <a:srgbClr val="FF0000"/>
                </a:solidFill>
              </a:rPr>
              <a:t>1. Gender </a:t>
            </a:r>
            <a:r>
              <a:rPr lang="en-US" sz="4000" dirty="0">
                <a:solidFill>
                  <a:srgbClr val="FF0000"/>
                </a:solidFill>
              </a:rPr>
              <a:t>just laws and policies</a:t>
            </a:r>
            <a:r>
              <a:rPr lang="en-US" sz="4000" dirty="0"/>
              <a:t>: </a:t>
            </a:r>
          </a:p>
        </p:txBody>
      </p:sp>
      <p:sp>
        <p:nvSpPr>
          <p:cNvPr id="2" name="Hexagon 1"/>
          <p:cNvSpPr/>
          <p:nvPr/>
        </p:nvSpPr>
        <p:spPr>
          <a:xfrm>
            <a:off x="1401243" y="4143532"/>
            <a:ext cx="2898589" cy="179294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FIDA</a:t>
            </a:r>
            <a:r>
              <a:rPr lang="en-US" dirty="0" smtClean="0"/>
              <a:t>: contributed towards the adoption of the Kenya Sexual Offences Act, 2006 in 2008</a:t>
            </a:r>
            <a:endParaRPr lang="en-US" dirty="0"/>
          </a:p>
        </p:txBody>
      </p:sp>
      <p:sp>
        <p:nvSpPr>
          <p:cNvPr id="5" name="Hexagon 4"/>
          <p:cNvSpPr/>
          <p:nvPr/>
        </p:nvSpPr>
        <p:spPr>
          <a:xfrm>
            <a:off x="3313377" y="460757"/>
            <a:ext cx="5292741" cy="3238559"/>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MIFUMI</a:t>
            </a:r>
            <a:r>
              <a:rPr lang="en-US" sz="2000" dirty="0"/>
              <a:t>: </a:t>
            </a:r>
            <a:r>
              <a:rPr lang="en-US" sz="2000" dirty="0" smtClean="0"/>
              <a:t>By </a:t>
            </a:r>
            <a:r>
              <a:rPr lang="en-US" sz="2000" dirty="0"/>
              <a:t>investigating, documenting and reporting on </a:t>
            </a:r>
            <a:r>
              <a:rPr lang="en-US" sz="2000" dirty="0" smtClean="0"/>
              <a:t>violations </a:t>
            </a:r>
            <a:r>
              <a:rPr lang="en-US" sz="2000" dirty="0"/>
              <a:t>of women’s property and inheritance </a:t>
            </a:r>
            <a:r>
              <a:rPr lang="en-US" sz="2000" dirty="0" smtClean="0"/>
              <a:t>rights, succeeded in mobilizing support for </a:t>
            </a:r>
            <a:r>
              <a:rPr lang="en-US" sz="2000" dirty="0"/>
              <a:t>the domestic violence bill (passed in Nov 2009)</a:t>
            </a:r>
            <a:r>
              <a:rPr lang="en-US" sz="2000" dirty="0" smtClean="0"/>
              <a:t>, </a:t>
            </a:r>
            <a:r>
              <a:rPr lang="en-US" sz="2000" dirty="0"/>
              <a:t>land bill amendments, </a:t>
            </a:r>
            <a:r>
              <a:rPr lang="en-US" sz="2000" dirty="0" smtClean="0"/>
              <a:t>and stronger </a:t>
            </a:r>
            <a:r>
              <a:rPr lang="en-US" sz="2000" dirty="0"/>
              <a:t>constitutional </a:t>
            </a:r>
            <a:r>
              <a:rPr lang="en-US" sz="2000" dirty="0" smtClean="0"/>
              <a:t>provisions</a:t>
            </a:r>
            <a:endParaRPr lang="en-US" sz="2000" dirty="0"/>
          </a:p>
        </p:txBody>
      </p:sp>
      <p:sp>
        <p:nvSpPr>
          <p:cNvPr id="8" name="Hexagon 7"/>
          <p:cNvSpPr/>
          <p:nvPr/>
        </p:nvSpPr>
        <p:spPr>
          <a:xfrm>
            <a:off x="5094941" y="4359033"/>
            <a:ext cx="3511177" cy="2320025"/>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WLP Jordan/SIGI/J </a:t>
            </a:r>
            <a:r>
              <a:rPr lang="en-US" dirty="0"/>
              <a:t>provided the Jordanian constitutional reform committee with recommended amendments for women’s rights</a:t>
            </a:r>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7" name="Slide Number Placeholder 6"/>
          <p:cNvSpPr>
            <a:spLocks noGrp="1"/>
          </p:cNvSpPr>
          <p:nvPr>
            <p:ph type="sldNum" sz="quarter" idx="12"/>
          </p:nvPr>
        </p:nvSpPr>
        <p:spPr/>
        <p:txBody>
          <a:bodyPr/>
          <a:lstStyle/>
          <a:p>
            <a:fld id="{2CACD695-697A-7342-A896-D530825AC395}" type="slidenum">
              <a:rPr lang="en-US" smtClean="0"/>
              <a:t>34</a:t>
            </a:fld>
            <a:endParaRPr lang="en-US"/>
          </a:p>
        </p:txBody>
      </p:sp>
    </p:spTree>
    <p:extLst>
      <p:ext uri="{BB962C8B-B14F-4D97-AF65-F5344CB8AC3E}">
        <p14:creationId xmlns:p14="http://schemas.microsoft.com/office/powerpoint/2010/main" val="152221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41"/>
            <a:ext cx="1380565" cy="6841890"/>
          </a:xfrm>
        </p:spPr>
        <p:txBody>
          <a:bodyPr vert="vert270">
            <a:noAutofit/>
          </a:bodyPr>
          <a:lstStyle/>
          <a:p>
            <a:r>
              <a:rPr lang="en-US" sz="3200" dirty="0" smtClean="0">
                <a:solidFill>
                  <a:srgbClr val="FF0000"/>
                </a:solidFill>
              </a:rPr>
              <a:t>2. Prevention</a:t>
            </a:r>
            <a:r>
              <a:rPr lang="en-US" sz="3200" dirty="0">
                <a:solidFill>
                  <a:srgbClr val="FF0000"/>
                </a:solidFill>
              </a:rPr>
              <a:t>/defeating </a:t>
            </a:r>
            <a:r>
              <a:rPr lang="en-US" sz="3200" dirty="0" smtClean="0">
                <a:solidFill>
                  <a:srgbClr val="FF0000"/>
                </a:solidFill>
              </a:rPr>
              <a:t>discriminatory</a:t>
            </a:r>
            <a:r>
              <a:rPr lang="en-US" sz="3200" dirty="0">
                <a:solidFill>
                  <a:srgbClr val="FF0000"/>
                </a:solidFill>
              </a:rPr>
              <a:t>, regressive and gender unjust laws:</a:t>
            </a:r>
            <a:r>
              <a:rPr lang="en-US" sz="3200" dirty="0"/>
              <a:t> </a:t>
            </a:r>
          </a:p>
        </p:txBody>
      </p:sp>
      <p:sp>
        <p:nvSpPr>
          <p:cNvPr id="6" name="10-Point Star 5"/>
          <p:cNvSpPr/>
          <p:nvPr/>
        </p:nvSpPr>
        <p:spPr>
          <a:xfrm>
            <a:off x="1517334" y="-64283"/>
            <a:ext cx="4019176" cy="3778949"/>
          </a:xfrm>
          <a:prstGeom prst="star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err="1"/>
              <a:t>Karama</a:t>
            </a:r>
            <a:r>
              <a:rPr lang="en-US" dirty="0"/>
              <a:t>: President of network member Syrian Women’s League lobbied each parliamentarian to  prevent the passage of a more restrictive personal status law, supported by the survey of public attitudes showing support for a more liberal personal status code</a:t>
            </a:r>
          </a:p>
        </p:txBody>
      </p:sp>
      <p:sp>
        <p:nvSpPr>
          <p:cNvPr id="9" name="10-Point Star 8"/>
          <p:cNvSpPr/>
          <p:nvPr/>
        </p:nvSpPr>
        <p:spPr>
          <a:xfrm>
            <a:off x="5664092" y="3354373"/>
            <a:ext cx="3488765" cy="2641684"/>
          </a:xfrm>
          <a:prstGeom prst="star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t>AWDF</a:t>
            </a:r>
            <a:r>
              <a:rPr lang="en-US" dirty="0"/>
              <a:t>: </a:t>
            </a:r>
            <a:r>
              <a:rPr lang="en-US" dirty="0" err="1"/>
              <a:t>Mobilised</a:t>
            </a:r>
            <a:r>
              <a:rPr lang="en-US" dirty="0"/>
              <a:t> to resist negative legislation and policy - such as the Anti Homosexuality Bill in Uganda, the Indecent Dressing Bill in Nigeria</a:t>
            </a:r>
          </a:p>
        </p:txBody>
      </p:sp>
      <p:sp>
        <p:nvSpPr>
          <p:cNvPr id="10" name="10-Point Star 9"/>
          <p:cNvSpPr/>
          <p:nvPr/>
        </p:nvSpPr>
        <p:spPr>
          <a:xfrm rot="1803287">
            <a:off x="5655235" y="1040263"/>
            <a:ext cx="3488765" cy="1773276"/>
          </a:xfrm>
          <a:prstGeom prst="star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t>FCAM</a:t>
            </a:r>
            <a:r>
              <a:rPr lang="en-US" dirty="0"/>
              <a:t>: held back an initiative to penalize emergency contraceptive pills in Guatemala. </a:t>
            </a:r>
          </a:p>
        </p:txBody>
      </p:sp>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35</a:t>
            </a:fld>
            <a:endParaRPr lang="en-US"/>
          </a:p>
        </p:txBody>
      </p:sp>
      <p:sp>
        <p:nvSpPr>
          <p:cNvPr id="8" name="10-Point Star 7"/>
          <p:cNvSpPr/>
          <p:nvPr/>
        </p:nvSpPr>
        <p:spPr>
          <a:xfrm>
            <a:off x="1692358" y="3714666"/>
            <a:ext cx="3488765" cy="2641684"/>
          </a:xfrm>
          <a:prstGeom prst="star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Casa de la </a:t>
            </a:r>
            <a:r>
              <a:rPr lang="en-US" b="1" dirty="0" err="1"/>
              <a:t>Mujer</a:t>
            </a:r>
            <a:r>
              <a:rPr lang="en-US" dirty="0"/>
              <a:t>: presented political and legal arguments to oppose regressive measures on sexual and reproductive rights in Colombia </a:t>
            </a:r>
          </a:p>
        </p:txBody>
      </p:sp>
    </p:spTree>
    <p:extLst>
      <p:ext uri="{BB962C8B-B14F-4D97-AF65-F5344CB8AC3E}">
        <p14:creationId xmlns:p14="http://schemas.microsoft.com/office/powerpoint/2010/main" val="524810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5400000">
            <a:off x="2861542" y="-2861540"/>
            <a:ext cx="1456293" cy="7179375"/>
          </a:xfrm>
        </p:spPr>
        <p:txBody>
          <a:bodyPr vert="vert270">
            <a:normAutofit/>
          </a:bodyPr>
          <a:lstStyle/>
          <a:p>
            <a:r>
              <a:rPr lang="en-US" sz="3600" dirty="0" smtClean="0">
                <a:solidFill>
                  <a:srgbClr val="FFFFFF"/>
                </a:solidFill>
              </a:rPr>
              <a:t>3. Shifts </a:t>
            </a:r>
            <a:r>
              <a:rPr lang="en-US" sz="3600" dirty="0">
                <a:solidFill>
                  <a:srgbClr val="FFFFFF"/>
                </a:solidFill>
              </a:rPr>
              <a:t>in values, social norms, attitudes and consciousness </a:t>
            </a:r>
          </a:p>
        </p:txBody>
      </p:sp>
      <p:sp>
        <p:nvSpPr>
          <p:cNvPr id="2" name="8-Point Star 1"/>
          <p:cNvSpPr/>
          <p:nvPr/>
        </p:nvSpPr>
        <p:spPr>
          <a:xfrm rot="661002">
            <a:off x="3307614" y="1165812"/>
            <a:ext cx="6225962" cy="4301670"/>
          </a:xfrm>
          <a:prstGeom prst="star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Breakthrough</a:t>
            </a:r>
            <a:r>
              <a:rPr lang="en-US" dirty="0"/>
              <a:t> </a:t>
            </a:r>
            <a:r>
              <a:rPr lang="en-US" b="1" dirty="0"/>
              <a:t>(a):</a:t>
            </a:r>
            <a:r>
              <a:rPr lang="en-US" dirty="0"/>
              <a:t> An HIV+ youth in village of South India </a:t>
            </a:r>
            <a:r>
              <a:rPr lang="en-US" dirty="0" smtClean="0"/>
              <a:t>has become sensitized to </a:t>
            </a:r>
            <a:r>
              <a:rPr lang="en-US" dirty="0"/>
              <a:t>the inequality of gender </a:t>
            </a:r>
            <a:r>
              <a:rPr lang="en-US" dirty="0" smtClean="0"/>
              <a:t>roles by the stigma he has faced;  </a:t>
            </a:r>
            <a:r>
              <a:rPr lang="en-US" dirty="0" err="1"/>
              <a:t>Hanumantha</a:t>
            </a:r>
            <a:r>
              <a:rPr lang="en-US" dirty="0"/>
              <a:t>, a farmer, </a:t>
            </a:r>
            <a:r>
              <a:rPr lang="en-US" dirty="0" smtClean="0"/>
              <a:t>began working </a:t>
            </a:r>
            <a:r>
              <a:rPr lang="en-US" dirty="0"/>
              <a:t>on safe motherhood issues in his village; </a:t>
            </a:r>
            <a:r>
              <a:rPr lang="en-US" dirty="0" err="1"/>
              <a:t>Kalavathi</a:t>
            </a:r>
            <a:r>
              <a:rPr lang="en-US" dirty="0"/>
              <a:t>, a health worker, has got her sons to help with housework and begun talking to her husband about condom use. </a:t>
            </a:r>
          </a:p>
        </p:txBody>
      </p:sp>
      <p:sp>
        <p:nvSpPr>
          <p:cNvPr id="5" name="8-Point Star 4"/>
          <p:cNvSpPr/>
          <p:nvPr/>
        </p:nvSpPr>
        <p:spPr>
          <a:xfrm rot="20142793">
            <a:off x="310668" y="1588687"/>
            <a:ext cx="3240682" cy="3069144"/>
          </a:xfrm>
          <a:prstGeom prst="star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CREA: </a:t>
            </a:r>
            <a:r>
              <a:rPr lang="en-US" dirty="0"/>
              <a:t>The Count Me In Campaign </a:t>
            </a:r>
            <a:r>
              <a:rPr lang="en-US" dirty="0" err="1"/>
              <a:t>mobilised</a:t>
            </a:r>
            <a:r>
              <a:rPr lang="en-US" dirty="0"/>
              <a:t> over 5,000 women and girls to speak out against this preference for male children. </a:t>
            </a:r>
          </a:p>
        </p:txBody>
      </p:sp>
      <p:sp>
        <p:nvSpPr>
          <p:cNvPr id="6" name="8-Point Star 5"/>
          <p:cNvSpPr/>
          <p:nvPr/>
        </p:nvSpPr>
        <p:spPr>
          <a:xfrm rot="20142793">
            <a:off x="1727635" y="3644927"/>
            <a:ext cx="3449367" cy="3087090"/>
          </a:xfrm>
          <a:prstGeom prst="star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t>Puntos</a:t>
            </a:r>
            <a:r>
              <a:rPr lang="en-US" b="1" dirty="0" smtClean="0"/>
              <a:t>: </a:t>
            </a:r>
            <a:r>
              <a:rPr lang="en-US" dirty="0" smtClean="0"/>
              <a:t>new public discourse and debate created through </a:t>
            </a:r>
            <a:r>
              <a:rPr lang="en-US" dirty="0">
                <a:solidFill>
                  <a:schemeClr val="tx1"/>
                </a:solidFill>
                <a:ea typeface="Calibri"/>
                <a:cs typeface="Calibri"/>
              </a:rPr>
              <a:t>TV shows "</a:t>
            </a:r>
            <a:r>
              <a:rPr lang="en-US" dirty="0" err="1">
                <a:solidFill>
                  <a:schemeClr val="tx1"/>
                </a:solidFill>
                <a:ea typeface="Calibri"/>
                <a:cs typeface="Calibri"/>
              </a:rPr>
              <a:t>Contracorriente</a:t>
            </a:r>
            <a:r>
              <a:rPr lang="en-US" dirty="0">
                <a:solidFill>
                  <a:schemeClr val="tx1"/>
                </a:solidFill>
                <a:ea typeface="Calibri"/>
                <a:cs typeface="Calibri"/>
              </a:rPr>
              <a:t> " and "</a:t>
            </a:r>
            <a:r>
              <a:rPr lang="en-US" dirty="0" err="1">
                <a:solidFill>
                  <a:schemeClr val="tx1"/>
                </a:solidFill>
                <a:ea typeface="Calibri"/>
                <a:cs typeface="Calibri"/>
              </a:rPr>
              <a:t>Sexto</a:t>
            </a:r>
            <a:r>
              <a:rPr lang="en-US" dirty="0">
                <a:solidFill>
                  <a:schemeClr val="tx1"/>
                </a:solidFill>
                <a:ea typeface="Calibri"/>
                <a:cs typeface="Calibri"/>
              </a:rPr>
              <a:t> </a:t>
            </a:r>
            <a:r>
              <a:rPr lang="en-US" dirty="0" err="1">
                <a:solidFill>
                  <a:schemeClr val="tx1"/>
                </a:solidFill>
                <a:ea typeface="Calibri"/>
                <a:cs typeface="Calibri"/>
              </a:rPr>
              <a:t>Sentido</a:t>
            </a:r>
            <a:r>
              <a:rPr lang="en-US" dirty="0">
                <a:solidFill>
                  <a:schemeClr val="tx1"/>
                </a:solidFill>
                <a:ea typeface="Calibri"/>
                <a:cs typeface="Calibri"/>
              </a:rPr>
              <a:t>" and through our radio program "DKYFM"</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mtClean="0"/>
              <a:t>AWID 2012</a:t>
            </a:r>
            <a:endParaRPr lang="en-US"/>
          </a:p>
        </p:txBody>
      </p:sp>
      <p:sp>
        <p:nvSpPr>
          <p:cNvPr id="7" name="Slide Number Placeholder 6"/>
          <p:cNvSpPr>
            <a:spLocks noGrp="1"/>
          </p:cNvSpPr>
          <p:nvPr>
            <p:ph type="sldNum" sz="quarter" idx="12"/>
          </p:nvPr>
        </p:nvSpPr>
        <p:spPr/>
        <p:txBody>
          <a:bodyPr/>
          <a:lstStyle/>
          <a:p>
            <a:fld id="{2CACD695-697A-7342-A896-D530825AC395}" type="slidenum">
              <a:rPr lang="en-US" smtClean="0"/>
              <a:t>36</a:t>
            </a:fld>
            <a:endParaRPr lang="en-US"/>
          </a:p>
        </p:txBody>
      </p:sp>
    </p:spTree>
    <p:extLst>
      <p:ext uri="{BB962C8B-B14F-4D97-AF65-F5344CB8AC3E}">
        <p14:creationId xmlns:p14="http://schemas.microsoft.com/office/powerpoint/2010/main" val="4083939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10"/>
            <a:ext cx="1464235" cy="6699548"/>
          </a:xfrm>
        </p:spPr>
        <p:txBody>
          <a:bodyPr vert="vert270">
            <a:normAutofit/>
          </a:bodyPr>
          <a:lstStyle/>
          <a:p>
            <a:r>
              <a:rPr lang="en-US" sz="3200" dirty="0" smtClean="0">
                <a:solidFill>
                  <a:srgbClr val="FFFFFF"/>
                </a:solidFill>
              </a:rPr>
              <a:t>4. Increased </a:t>
            </a:r>
            <a:r>
              <a:rPr lang="en-US" sz="3200" dirty="0">
                <a:solidFill>
                  <a:srgbClr val="FFFFFF"/>
                </a:solidFill>
              </a:rPr>
              <a:t>visibility, knowledge, voice and solidarity among movements: </a:t>
            </a:r>
          </a:p>
        </p:txBody>
      </p:sp>
      <p:sp>
        <p:nvSpPr>
          <p:cNvPr id="4" name="Content Placeholder 2"/>
          <p:cNvSpPr txBox="1">
            <a:spLocks/>
          </p:cNvSpPr>
          <p:nvPr/>
        </p:nvSpPr>
        <p:spPr>
          <a:xfrm>
            <a:off x="809810" y="8921"/>
            <a:ext cx="8229600" cy="26862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Horizontal Scroll 4"/>
          <p:cNvSpPr/>
          <p:nvPr/>
        </p:nvSpPr>
        <p:spPr>
          <a:xfrm>
            <a:off x="1915457" y="8921"/>
            <a:ext cx="6318752" cy="3158421"/>
          </a:xfrm>
          <a:prstGeom prst="horizontalScroll">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WIEGO</a:t>
            </a:r>
            <a:r>
              <a:rPr lang="en-US" dirty="0"/>
              <a:t>: organizations of domestic workers, home-based workers and street vendors linked up and gained </a:t>
            </a:r>
            <a:r>
              <a:rPr lang="en-US" dirty="0" smtClean="0"/>
              <a:t>access to the policy </a:t>
            </a:r>
            <a:r>
              <a:rPr lang="en-US" dirty="0"/>
              <a:t>bodies that affect their work and lives.  </a:t>
            </a:r>
            <a:r>
              <a:rPr lang="en-US" dirty="0" smtClean="0"/>
              <a:t>They also lobbied </a:t>
            </a:r>
            <a:r>
              <a:rPr lang="en-US" dirty="0"/>
              <a:t>other women’s movements in support of ratification of ILO Convention 189 – such as KUDHEIHA Workers  in Kenya – and partly as a </a:t>
            </a:r>
            <a:r>
              <a:rPr lang="en-US" dirty="0" smtClean="0"/>
              <a:t>result, </a:t>
            </a:r>
            <a:r>
              <a:rPr lang="en-US" dirty="0"/>
              <a:t>the Kenyan government </a:t>
            </a:r>
            <a:r>
              <a:rPr lang="en-US" dirty="0" smtClean="0"/>
              <a:t>has </a:t>
            </a:r>
            <a:r>
              <a:rPr lang="en-US" dirty="0"/>
              <a:t>committed to ratify the Convention…</a:t>
            </a:r>
          </a:p>
        </p:txBody>
      </p:sp>
      <p:sp>
        <p:nvSpPr>
          <p:cNvPr id="6" name="Horizontal Scroll 5"/>
          <p:cNvSpPr/>
          <p:nvPr/>
        </p:nvSpPr>
        <p:spPr>
          <a:xfrm>
            <a:off x="3961738" y="2561649"/>
            <a:ext cx="5019239" cy="2735726"/>
          </a:xfrm>
          <a:prstGeom prst="horizontalScroll">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err="1"/>
              <a:t>Semillas</a:t>
            </a:r>
            <a:r>
              <a:rPr lang="en-US" dirty="0"/>
              <a:t>’ grantees began gaining recognition at  community assemblies; while the realization of women’s agrarian rights is minimal (518 women</a:t>
            </a:r>
            <a:br>
              <a:rPr lang="en-US" dirty="0"/>
            </a:br>
            <a:r>
              <a:rPr lang="en-US" dirty="0"/>
              <a:t>have received land ownership) but these cases have set an important precedent.</a:t>
            </a:r>
          </a:p>
        </p:txBody>
      </p:sp>
      <p:sp>
        <p:nvSpPr>
          <p:cNvPr id="7" name="Horizontal Scroll 6"/>
          <p:cNvSpPr/>
          <p:nvPr/>
        </p:nvSpPr>
        <p:spPr>
          <a:xfrm>
            <a:off x="1915457" y="5134915"/>
            <a:ext cx="5061105" cy="1566143"/>
          </a:xfrm>
          <a:prstGeom prst="horizontalScroll">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AWID Forum on “The Power of Movements” created new knowledge on women’s movements and stimulated new attention to movement-building and new alliances</a:t>
            </a:r>
            <a:endParaRPr lang="en-US" dirty="0"/>
          </a:p>
        </p:txBody>
      </p:sp>
      <p:sp>
        <p:nvSpPr>
          <p:cNvPr id="3" name="Footer Placeholder 2"/>
          <p:cNvSpPr>
            <a:spLocks noGrp="1"/>
          </p:cNvSpPr>
          <p:nvPr>
            <p:ph type="ftr" sz="quarter" idx="11"/>
          </p:nvPr>
        </p:nvSpPr>
        <p:spPr/>
        <p:txBody>
          <a:bodyPr/>
          <a:lstStyle/>
          <a:p>
            <a:r>
              <a:rPr lang="en-US" smtClean="0"/>
              <a:t>AWID 2012</a:t>
            </a:r>
            <a:endParaRPr lang="en-US"/>
          </a:p>
        </p:txBody>
      </p:sp>
      <p:sp>
        <p:nvSpPr>
          <p:cNvPr id="8" name="Slide Number Placeholder 7"/>
          <p:cNvSpPr>
            <a:spLocks noGrp="1"/>
          </p:cNvSpPr>
          <p:nvPr>
            <p:ph type="sldNum" sz="quarter" idx="12"/>
          </p:nvPr>
        </p:nvSpPr>
        <p:spPr/>
        <p:txBody>
          <a:bodyPr/>
          <a:lstStyle/>
          <a:p>
            <a:fld id="{2CACD695-697A-7342-A896-D530825AC395}" type="slidenum">
              <a:rPr lang="en-US" smtClean="0"/>
              <a:t>37</a:t>
            </a:fld>
            <a:endParaRPr lang="en-US"/>
          </a:p>
        </p:txBody>
      </p:sp>
    </p:spTree>
    <p:extLst>
      <p:ext uri="{BB962C8B-B14F-4D97-AF65-F5344CB8AC3E}">
        <p14:creationId xmlns:p14="http://schemas.microsoft.com/office/powerpoint/2010/main" val="3496808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075094" y="-2672455"/>
            <a:ext cx="1239077" cy="6583986"/>
          </a:xfrm>
        </p:spPr>
        <p:txBody>
          <a:bodyPr vert="vert270">
            <a:normAutofit/>
          </a:bodyPr>
          <a:lstStyle/>
          <a:p>
            <a:r>
              <a:rPr lang="en-US" sz="3200" dirty="0" smtClean="0"/>
              <a:t>5. </a:t>
            </a:r>
            <a:r>
              <a:rPr lang="en-US" sz="3200" dirty="0"/>
              <a:t>Created public pressure and visibility for women’s rights issues: </a:t>
            </a:r>
          </a:p>
        </p:txBody>
      </p:sp>
      <p:sp>
        <p:nvSpPr>
          <p:cNvPr id="3" name="Content Placeholder 2"/>
          <p:cNvSpPr>
            <a:spLocks noGrp="1"/>
          </p:cNvSpPr>
          <p:nvPr>
            <p:ph idx="1"/>
          </p:nvPr>
        </p:nvSpPr>
        <p:spPr>
          <a:xfrm>
            <a:off x="1402638" y="4896555"/>
            <a:ext cx="7614362" cy="1792111"/>
          </a:xfrm>
        </p:spPr>
        <p:txBody>
          <a:bodyPr>
            <a:normAutofit/>
          </a:bodyPr>
          <a:lstStyle/>
          <a:p>
            <a:pPr lvl="0"/>
            <a:endParaRPr lang="en-US" dirty="0" smtClean="0"/>
          </a:p>
          <a:p>
            <a:pPr lvl="0"/>
            <a:endParaRPr lang="en-US" dirty="0"/>
          </a:p>
          <a:p>
            <a:endParaRPr lang="en-US" dirty="0"/>
          </a:p>
        </p:txBody>
      </p:sp>
      <p:sp>
        <p:nvSpPr>
          <p:cNvPr id="6" name="32-Point Star 5"/>
          <p:cNvSpPr/>
          <p:nvPr/>
        </p:nvSpPr>
        <p:spPr>
          <a:xfrm rot="19784861">
            <a:off x="-313184" y="1456458"/>
            <a:ext cx="5235222" cy="3287888"/>
          </a:xfrm>
          <a:prstGeom prst="star3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t>WLP</a:t>
            </a:r>
            <a:r>
              <a:rPr lang="en-US" dirty="0"/>
              <a:t>: Major public pressure and media attention for the women’s Nationality Rights campaign led to a significant increase in Lebanese public support for women’s nationality rights. </a:t>
            </a:r>
          </a:p>
        </p:txBody>
      </p:sp>
      <p:sp>
        <p:nvSpPr>
          <p:cNvPr id="7" name="32-Point Star 6"/>
          <p:cNvSpPr/>
          <p:nvPr/>
        </p:nvSpPr>
        <p:spPr>
          <a:xfrm>
            <a:off x="2717920" y="3810000"/>
            <a:ext cx="6299080" cy="3048000"/>
          </a:xfrm>
          <a:prstGeom prst="star3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t>WLUML</a:t>
            </a:r>
            <a:r>
              <a:rPr lang="en-US" dirty="0"/>
              <a:t>: </a:t>
            </a:r>
            <a:r>
              <a:rPr lang="en-US" dirty="0" err="1"/>
              <a:t>Koalisi</a:t>
            </a:r>
            <a:r>
              <a:rPr lang="en-US" dirty="0"/>
              <a:t> NGO Ham</a:t>
            </a:r>
            <a:r>
              <a:rPr lang="en-US" dirty="0" smtClean="0"/>
              <a:t>-Aceh</a:t>
            </a:r>
            <a:r>
              <a:rPr lang="en-US" dirty="0"/>
              <a:t>, </a:t>
            </a:r>
            <a:r>
              <a:rPr lang="en-US" dirty="0" smtClean="0"/>
              <a:t>strengthened </a:t>
            </a:r>
            <a:r>
              <a:rPr lang="en-US" dirty="0"/>
              <a:t>public awareness </a:t>
            </a:r>
            <a:r>
              <a:rPr lang="en-US" dirty="0" smtClean="0"/>
              <a:t>of the </a:t>
            </a:r>
            <a:r>
              <a:rPr lang="en-US" dirty="0"/>
              <a:t>discriminatory </a:t>
            </a:r>
            <a:r>
              <a:rPr lang="en-US" dirty="0" smtClean="0"/>
              <a:t>nature of  the </a:t>
            </a:r>
            <a:r>
              <a:rPr lang="en-US" dirty="0"/>
              <a:t>the </a:t>
            </a:r>
            <a:r>
              <a:rPr lang="en-US" dirty="0" err="1"/>
              <a:t>Qanun</a:t>
            </a:r>
            <a:r>
              <a:rPr lang="en-US" dirty="0"/>
              <a:t> </a:t>
            </a:r>
            <a:r>
              <a:rPr lang="en-US" dirty="0" err="1" smtClean="0"/>
              <a:t>Jinayat</a:t>
            </a:r>
            <a:r>
              <a:rPr lang="en-US" dirty="0" smtClean="0"/>
              <a:t> legislation, </a:t>
            </a:r>
            <a:r>
              <a:rPr lang="en-US" dirty="0"/>
              <a:t>which allows </a:t>
            </a:r>
            <a:r>
              <a:rPr lang="en-US" dirty="0" smtClean="0"/>
              <a:t>violent </a:t>
            </a:r>
            <a:r>
              <a:rPr lang="en-US" dirty="0"/>
              <a:t>punishments of such 'crimes' as adultery, homosexuality, gambling </a:t>
            </a:r>
          </a:p>
        </p:txBody>
      </p:sp>
      <p:sp>
        <p:nvSpPr>
          <p:cNvPr id="8" name="32-Point Star 7"/>
          <p:cNvSpPr/>
          <p:nvPr/>
        </p:nvSpPr>
        <p:spPr>
          <a:xfrm rot="1160648">
            <a:off x="3991278" y="1167509"/>
            <a:ext cx="5426581" cy="3287888"/>
          </a:xfrm>
          <a:prstGeom prst="star3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t>UAF-Africa’s </a:t>
            </a:r>
            <a:r>
              <a:rPr lang="en-US" dirty="0"/>
              <a:t>rapid response </a:t>
            </a:r>
            <a:r>
              <a:rPr lang="en-US" dirty="0" err="1"/>
              <a:t>programme</a:t>
            </a:r>
            <a:r>
              <a:rPr lang="en-US" dirty="0"/>
              <a:t> supported a legal and advocacy process aimed at raising public awareness and </a:t>
            </a:r>
            <a:r>
              <a:rPr lang="en-US" dirty="0" smtClean="0"/>
              <a:t>stopping the </a:t>
            </a:r>
            <a:r>
              <a:rPr lang="en-US" dirty="0"/>
              <a:t>ongoing forced sterilization of HIV positive women in </a:t>
            </a:r>
            <a:r>
              <a:rPr lang="en-US" dirty="0" smtClean="0"/>
              <a:t>Namibia</a:t>
            </a:r>
            <a:r>
              <a:rPr lang="en-US" dirty="0"/>
              <a:t>.</a:t>
            </a:r>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38</a:t>
            </a:fld>
            <a:endParaRPr lang="en-US"/>
          </a:p>
        </p:txBody>
      </p:sp>
      <p:sp>
        <p:nvSpPr>
          <p:cNvPr id="9" name="32-Point Star 8"/>
          <p:cNvSpPr/>
          <p:nvPr/>
        </p:nvSpPr>
        <p:spPr>
          <a:xfrm>
            <a:off x="370434" y="4586700"/>
            <a:ext cx="3665801" cy="2271299"/>
          </a:xfrm>
          <a:prstGeom prst="star3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dirty="0" smtClean="0"/>
              <a:t>BREAKTHROUGH’s “Bell </a:t>
            </a:r>
            <a:r>
              <a:rPr lang="en-US" dirty="0" err="1" smtClean="0"/>
              <a:t>Bajao</a:t>
            </a:r>
            <a:r>
              <a:rPr lang="en-US" dirty="0" smtClean="0"/>
              <a:t>” campaign and community </a:t>
            </a:r>
            <a:r>
              <a:rPr lang="en-US" dirty="0" err="1" smtClean="0"/>
              <a:t>mobiliztions</a:t>
            </a:r>
            <a:endParaRPr lang="en-US" dirty="0"/>
          </a:p>
        </p:txBody>
      </p:sp>
    </p:spTree>
    <p:extLst>
      <p:ext uri="{BB962C8B-B14F-4D97-AF65-F5344CB8AC3E}">
        <p14:creationId xmlns:p14="http://schemas.microsoft.com/office/powerpoint/2010/main" val="3867003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Advocacy impacts at global level</a:t>
            </a:r>
            <a:endParaRPr lang="en-US" dirty="0">
              <a:solidFill>
                <a:srgbClr val="FF0000"/>
              </a:solidFill>
            </a:endParaRP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r>
              <a:rPr lang="en-US" dirty="0" smtClean="0"/>
              <a:t>“Last lap” work for creation of UN Women</a:t>
            </a:r>
          </a:p>
          <a:p>
            <a:r>
              <a:rPr lang="en-US" dirty="0" smtClean="0"/>
              <a:t>ILO Convention 189 on Domestic Work</a:t>
            </a:r>
          </a:p>
          <a:p>
            <a:r>
              <a:rPr lang="en-US" dirty="0" smtClean="0"/>
              <a:t>Women’s voices and gender perspective in major multilateral policy events at Accra, </a:t>
            </a:r>
            <a:r>
              <a:rPr lang="en-US" dirty="0" err="1" smtClean="0"/>
              <a:t>Busan</a:t>
            </a:r>
            <a:r>
              <a:rPr lang="en-US" dirty="0" smtClean="0"/>
              <a:t>, New York, etc.</a:t>
            </a:r>
          </a:p>
          <a:p>
            <a:r>
              <a:rPr lang="en-US" dirty="0" smtClean="0"/>
              <a:t>Quotas for women in civil society participation at major multilateral policy events</a:t>
            </a:r>
          </a:p>
          <a:p>
            <a:r>
              <a:rPr lang="en-US" dirty="0" smtClean="0"/>
              <a:t>Gender equality language – entirely missing earlier) – in many policy documents (OECD/DAC)</a:t>
            </a:r>
          </a:p>
          <a:p>
            <a:r>
              <a:rPr lang="en-US" dirty="0" smtClean="0"/>
              <a:t>Creation of FRIDA – young feminist fund</a:t>
            </a:r>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39</a:t>
            </a:fld>
            <a:endParaRPr lang="en-US"/>
          </a:p>
        </p:txBody>
      </p:sp>
    </p:spTree>
    <p:extLst>
      <p:ext uri="{BB962C8B-B14F-4D97-AF65-F5344CB8AC3E}">
        <p14:creationId xmlns:p14="http://schemas.microsoft.com/office/powerpoint/2010/main" val="415864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5119"/>
            <a:ext cx="9144000" cy="1143000"/>
          </a:xfrm>
        </p:spPr>
        <p:txBody>
          <a:bodyPr>
            <a:noAutofit/>
          </a:bodyPr>
          <a:lstStyle/>
          <a:p>
            <a:r>
              <a:rPr lang="en-US" sz="3800" dirty="0" smtClean="0"/>
              <a:t>Where the work was done – </a:t>
            </a:r>
            <a:br>
              <a:rPr lang="en-US" sz="3800" dirty="0" smtClean="0"/>
            </a:br>
            <a:r>
              <a:rPr lang="en-US" sz="3800" dirty="0" smtClean="0"/>
              <a:t>respondents by their regions of work (N=25) </a:t>
            </a:r>
            <a:endParaRPr lang="en-US" sz="3800"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594488F-7B6A-DB40-9373-611621E1FE79}" type="slidenum">
              <a:rPr lang="en-US" smtClean="0"/>
              <a:t>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8459528"/>
              </p:ext>
            </p:extLst>
          </p:nvPr>
        </p:nvGraphicFramePr>
        <p:xfrm>
          <a:off x="0" y="1417638"/>
          <a:ext cx="9144000" cy="5440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9161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How the MDG3 Fund Built Organizational Capacity</a:t>
            </a:r>
            <a:endParaRPr lang="en-US" dirty="0">
              <a:solidFill>
                <a:srgbClr val="FF0000"/>
              </a:solidFill>
            </a:endParaRPr>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40</a:t>
            </a:fld>
            <a:endParaRPr lang="en-US"/>
          </a:p>
        </p:txBody>
      </p:sp>
    </p:spTree>
    <p:extLst>
      <p:ext uri="{BB962C8B-B14F-4D97-AF65-F5344CB8AC3E}">
        <p14:creationId xmlns:p14="http://schemas.microsoft.com/office/powerpoint/2010/main" val="31197891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Five Top Ways the Fund Strengthened Organizations (</a:t>
            </a:r>
            <a:r>
              <a:rPr lang="en-US" dirty="0" smtClean="0"/>
              <a:t>N=24</a:t>
            </a:r>
            <a:r>
              <a:rPr lang="en-US" dirty="0"/>
              <a:t>)</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8653371"/>
              </p:ext>
            </p:extLst>
          </p:nvPr>
        </p:nvGraphicFramePr>
        <p:xfrm>
          <a:off x="266023" y="1417638"/>
          <a:ext cx="8541711" cy="5158804"/>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41</a:t>
            </a:fld>
            <a:endParaRPr lang="en-US"/>
          </a:p>
        </p:txBody>
      </p:sp>
    </p:spTree>
    <p:extLst>
      <p:ext uri="{BB962C8B-B14F-4D97-AF65-F5344CB8AC3E}">
        <p14:creationId xmlns:p14="http://schemas.microsoft.com/office/powerpoint/2010/main" val="1811064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493951"/>
            <a:ext cx="7772400" cy="1362075"/>
          </a:xfrm>
        </p:spPr>
        <p:txBody>
          <a:bodyPr>
            <a:normAutofit/>
          </a:bodyPr>
          <a:lstStyle/>
          <a:p>
            <a:pPr algn="ctr"/>
            <a:r>
              <a:rPr lang="en-US" b="0" cap="none" dirty="0" smtClean="0">
                <a:solidFill>
                  <a:srgbClr val="DA271A"/>
                </a:solidFill>
              </a:rPr>
              <a:t>How The MDG3 Fund’s Design  Enabled These Achievements </a:t>
            </a:r>
            <a:endParaRPr lang="en-US" b="0" cap="none" dirty="0">
              <a:solidFill>
                <a:srgbClr val="DA271A"/>
              </a:solidFill>
            </a:endParaRPr>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42</a:t>
            </a:fld>
            <a:endParaRPr lang="en-US"/>
          </a:p>
        </p:txBody>
      </p:sp>
    </p:spTree>
    <p:extLst>
      <p:ext uri="{BB962C8B-B14F-4D97-AF65-F5344CB8AC3E}">
        <p14:creationId xmlns:p14="http://schemas.microsoft.com/office/powerpoint/2010/main" val="454405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962928" y="-3962926"/>
            <a:ext cx="1045693" cy="8971546"/>
          </a:xfrm>
        </p:spPr>
        <p:txBody>
          <a:bodyPr vert="vert270">
            <a:noAutofit/>
          </a:bodyPr>
          <a:lstStyle/>
          <a:p>
            <a:r>
              <a:rPr lang="en-US" sz="3200" dirty="0" smtClean="0"/>
              <a:t>Unique Advantages of the MDG3 Funding (N=25)</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3551833643"/>
              </p:ext>
            </p:extLst>
          </p:nvPr>
        </p:nvGraphicFramePr>
        <p:xfrm>
          <a:off x="1" y="721276"/>
          <a:ext cx="9144000" cy="623650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594488F-7B6A-DB40-9373-611621E1FE79}" type="slidenum">
              <a:rPr lang="en-US" smtClean="0"/>
              <a:t>43</a:t>
            </a:fld>
            <a:endParaRPr lang="en-US"/>
          </a:p>
        </p:txBody>
      </p:sp>
    </p:spTree>
    <p:extLst>
      <p:ext uri="{BB962C8B-B14F-4D97-AF65-F5344CB8AC3E}">
        <p14:creationId xmlns:p14="http://schemas.microsoft.com/office/powerpoint/2010/main" val="3753891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olidFill>
                  <a:srgbClr val="DA271A"/>
                </a:solidFill>
              </a:rPr>
              <a:t>Unpacking the value of these modalities…</a:t>
            </a:r>
            <a:endParaRPr lang="en-US" dirty="0">
              <a:solidFill>
                <a:srgbClr val="DA271A"/>
              </a:solidFill>
            </a:endParaRPr>
          </a:p>
        </p:txBody>
      </p:sp>
      <p:sp>
        <p:nvSpPr>
          <p:cNvPr id="7" name="Subtitle 6"/>
          <p:cNvSpPr>
            <a:spLocks noGrp="1"/>
          </p:cNvSpPr>
          <p:nvPr>
            <p:ph type="subTitle" idx="1"/>
          </p:nvPr>
        </p:nvSpPr>
        <p:spPr/>
        <p:txBody>
          <a:bodyPr/>
          <a:lstStyle/>
          <a:p>
            <a:r>
              <a:rPr lang="en-US" dirty="0" smtClean="0"/>
              <a:t>Some examples of why each of these facets of the Fund’s design mattered</a:t>
            </a:r>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44</a:t>
            </a:fld>
            <a:endParaRPr lang="en-US"/>
          </a:p>
        </p:txBody>
      </p:sp>
    </p:spTree>
    <p:extLst>
      <p:ext uri="{BB962C8B-B14F-4D97-AF65-F5344CB8AC3E}">
        <p14:creationId xmlns:p14="http://schemas.microsoft.com/office/powerpoint/2010/main" val="3906216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FF0000"/>
                </a:solidFill>
              </a:rPr>
              <a:t>Examples of why </a:t>
            </a:r>
            <a:r>
              <a:rPr lang="en-US" i="1" dirty="0" smtClean="0"/>
              <a:t>size</a:t>
            </a:r>
            <a:r>
              <a:rPr lang="en-US" dirty="0" smtClean="0">
                <a:solidFill>
                  <a:srgbClr val="FF0000"/>
                </a:solidFill>
              </a:rPr>
              <a:t> mattered</a:t>
            </a:r>
            <a:endParaRPr lang="en-US" dirty="0">
              <a:solidFill>
                <a:srgbClr val="FF0000"/>
              </a:solidFill>
            </a:endParaRPr>
          </a:p>
        </p:txBody>
      </p:sp>
      <p:sp>
        <p:nvSpPr>
          <p:cNvPr id="3" name="Content Placeholder 2"/>
          <p:cNvSpPr>
            <a:spLocks noGrp="1"/>
          </p:cNvSpPr>
          <p:nvPr>
            <p:ph idx="1"/>
          </p:nvPr>
        </p:nvSpPr>
        <p:spPr>
          <a:xfrm>
            <a:off x="141099" y="1143000"/>
            <a:ext cx="8748139" cy="5534077"/>
          </a:xfrm>
        </p:spPr>
        <p:txBody>
          <a:bodyPr>
            <a:normAutofit fontScale="92500" lnSpcReduction="20000"/>
          </a:bodyPr>
          <a:lstStyle/>
          <a:p>
            <a:r>
              <a:rPr lang="en-US" dirty="0" smtClean="0"/>
              <a:t>The </a:t>
            </a:r>
            <a:r>
              <a:rPr lang="en-US" dirty="0"/>
              <a:t>MDG3 Fund allowed for new projects to be developed </a:t>
            </a:r>
            <a:r>
              <a:rPr lang="en-US" dirty="0" smtClean="0"/>
              <a:t>and supported</a:t>
            </a:r>
            <a:r>
              <a:rPr lang="en-US" dirty="0"/>
              <a:t>, and </a:t>
            </a:r>
            <a:r>
              <a:rPr lang="en-US" dirty="0" smtClean="0"/>
              <a:t>helped reach new constituencies of marginalized women:</a:t>
            </a:r>
          </a:p>
          <a:p>
            <a:pPr lvl="1"/>
            <a:r>
              <a:rPr lang="en-US" dirty="0" smtClean="0"/>
              <a:t> </a:t>
            </a:r>
            <a:r>
              <a:rPr lang="en-US" dirty="0" err="1" smtClean="0"/>
              <a:t>Semillas</a:t>
            </a:r>
            <a:r>
              <a:rPr lang="en-US" dirty="0" smtClean="0"/>
              <a:t>’ initiative on women’s </a:t>
            </a:r>
            <a:r>
              <a:rPr lang="en-US" dirty="0"/>
              <a:t>rights to land </a:t>
            </a:r>
            <a:endParaRPr lang="en-US" i="1" dirty="0" smtClean="0"/>
          </a:p>
          <a:p>
            <a:pPr lvl="1"/>
            <a:r>
              <a:rPr lang="en-US" i="1" dirty="0" err="1" smtClean="0"/>
              <a:t>TrustAfrica’s</a:t>
            </a:r>
            <a:r>
              <a:rPr lang="en-US" i="1" dirty="0" smtClean="0"/>
              <a:t> </a:t>
            </a:r>
            <a:r>
              <a:rPr lang="en-US" dirty="0" smtClean="0"/>
              <a:t>new </a:t>
            </a:r>
            <a:r>
              <a:rPr lang="en-US" dirty="0"/>
              <a:t>areas of work on VAW and women’s political </a:t>
            </a:r>
            <a:r>
              <a:rPr lang="en-US" dirty="0" smtClean="0"/>
              <a:t>participation</a:t>
            </a:r>
            <a:endParaRPr lang="en-US" i="1" dirty="0" smtClean="0"/>
          </a:p>
          <a:p>
            <a:pPr lvl="1"/>
            <a:r>
              <a:rPr lang="en-US" i="1" dirty="0" smtClean="0"/>
              <a:t>BREAKTHROUGH’s </a:t>
            </a:r>
            <a:r>
              <a:rPr lang="en-US" dirty="0" smtClean="0"/>
              <a:t>expanded</a:t>
            </a:r>
            <a:r>
              <a:rPr lang="en-US" i="1" dirty="0" smtClean="0"/>
              <a:t> </a:t>
            </a:r>
            <a:r>
              <a:rPr lang="en-US" dirty="0" smtClean="0"/>
              <a:t>work </a:t>
            </a:r>
            <a:r>
              <a:rPr lang="en-US" dirty="0"/>
              <a:t>on VAW and DV to address other manifestations of violence </a:t>
            </a:r>
            <a:r>
              <a:rPr lang="en-US" dirty="0" smtClean="0"/>
              <a:t>(such </a:t>
            </a:r>
            <a:r>
              <a:rPr lang="en-US" dirty="0"/>
              <a:t>as </a:t>
            </a:r>
            <a:r>
              <a:rPr lang="en-US" dirty="0" smtClean="0"/>
              <a:t>early </a:t>
            </a:r>
            <a:r>
              <a:rPr lang="en-US" dirty="0"/>
              <a:t>m</a:t>
            </a:r>
            <a:r>
              <a:rPr lang="en-US" dirty="0" smtClean="0"/>
              <a:t>arriage and sex selective abortion) </a:t>
            </a:r>
          </a:p>
          <a:p>
            <a:pPr lvl="1"/>
            <a:r>
              <a:rPr lang="en-US" i="1" dirty="0" smtClean="0"/>
              <a:t>CREA’s Count Me In </a:t>
            </a:r>
            <a:r>
              <a:rPr lang="en-US" dirty="0" smtClean="0"/>
              <a:t>project uncovered violence against disabled, lesbian and sex worker women; and could re</a:t>
            </a:r>
            <a:r>
              <a:rPr lang="en-US" dirty="0"/>
              <a:t>-</a:t>
            </a:r>
            <a:r>
              <a:rPr lang="en-US" dirty="0" smtClean="0"/>
              <a:t>grant to the organizations of these women to make these ”</a:t>
            </a:r>
            <a:r>
              <a:rPr lang="en-US" dirty="0"/>
              <a:t>really small, poorly resourced </a:t>
            </a:r>
            <a:r>
              <a:rPr lang="en-US" dirty="0" err="1"/>
              <a:t>organisations</a:t>
            </a:r>
            <a:r>
              <a:rPr lang="en-US" dirty="0"/>
              <a:t>, financially sustainable.”  </a:t>
            </a:r>
            <a:endParaRPr lang="en-US" dirty="0" smtClean="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45</a:t>
            </a:fld>
            <a:endParaRPr lang="en-US"/>
          </a:p>
        </p:txBody>
      </p:sp>
    </p:spTree>
    <p:extLst>
      <p:ext uri="{BB962C8B-B14F-4D97-AF65-F5344CB8AC3E}">
        <p14:creationId xmlns:p14="http://schemas.microsoft.com/office/powerpoint/2010/main" val="29973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6474"/>
          </a:xfrm>
        </p:spPr>
        <p:txBody>
          <a:bodyPr>
            <a:noAutofit/>
          </a:bodyPr>
          <a:lstStyle/>
          <a:p>
            <a:r>
              <a:rPr lang="en-US" sz="4000" dirty="0" smtClean="0">
                <a:solidFill>
                  <a:srgbClr val="FF0000"/>
                </a:solidFill>
              </a:rPr>
              <a:t>Examples of why </a:t>
            </a:r>
            <a:r>
              <a:rPr lang="en-US" sz="4000" i="1" dirty="0" smtClean="0">
                <a:solidFill>
                  <a:srgbClr val="FFFFFF"/>
                </a:solidFill>
              </a:rPr>
              <a:t>core support </a:t>
            </a:r>
            <a:r>
              <a:rPr lang="en-US" sz="4000" dirty="0" smtClean="0">
                <a:solidFill>
                  <a:srgbClr val="FF0000"/>
                </a:solidFill>
              </a:rPr>
              <a:t>mattered </a:t>
            </a:r>
            <a:endParaRPr lang="en-US" sz="4000" dirty="0">
              <a:solidFill>
                <a:srgbClr val="FF0000"/>
              </a:solidFill>
            </a:endParaRPr>
          </a:p>
        </p:txBody>
      </p:sp>
      <p:sp>
        <p:nvSpPr>
          <p:cNvPr id="3" name="Content Placeholder 2"/>
          <p:cNvSpPr>
            <a:spLocks noGrp="1"/>
          </p:cNvSpPr>
          <p:nvPr>
            <p:ph idx="1"/>
          </p:nvPr>
        </p:nvSpPr>
        <p:spPr>
          <a:xfrm>
            <a:off x="218486" y="1121224"/>
            <a:ext cx="8725804" cy="5235126"/>
          </a:xfrm>
        </p:spPr>
        <p:txBody>
          <a:bodyPr>
            <a:noAutofit/>
          </a:bodyPr>
          <a:lstStyle/>
          <a:p>
            <a:r>
              <a:rPr lang="en-US" sz="2400" dirty="0"/>
              <a:t>Allowed for organizational strengthening work</a:t>
            </a:r>
            <a:r>
              <a:rPr lang="en-US" sz="2400" dirty="0" smtClean="0"/>
              <a:t>, of their own and ally organizations </a:t>
            </a:r>
          </a:p>
          <a:p>
            <a:r>
              <a:rPr lang="en-US" sz="2400" dirty="0" smtClean="0"/>
              <a:t>Grew </a:t>
            </a:r>
            <a:r>
              <a:rPr lang="en-US" sz="2400" dirty="0"/>
              <a:t>the organization (staff size, scope, offices) – allowed for salary expenses to be covered, which many </a:t>
            </a:r>
            <a:r>
              <a:rPr lang="en-US" sz="2400" dirty="0" smtClean="0"/>
              <a:t>project grants </a:t>
            </a:r>
            <a:r>
              <a:rPr lang="en-US" sz="2400" dirty="0"/>
              <a:t>do </a:t>
            </a:r>
            <a:r>
              <a:rPr lang="en-US" sz="2400" dirty="0" smtClean="0"/>
              <a:t>not </a:t>
            </a:r>
          </a:p>
          <a:p>
            <a:r>
              <a:rPr lang="en-US" sz="2400" dirty="0" smtClean="0"/>
              <a:t>Supported the creation and systematization of knowledge – rare in today’s funding environment </a:t>
            </a:r>
          </a:p>
          <a:p>
            <a:r>
              <a:rPr lang="en-US" sz="2400" dirty="0" smtClean="0"/>
              <a:t>Allowed for purchase of equipment</a:t>
            </a:r>
            <a:r>
              <a:rPr lang="en-US" sz="2400" dirty="0"/>
              <a:t> </a:t>
            </a:r>
            <a:r>
              <a:rPr lang="en-US" sz="2400" dirty="0" smtClean="0"/>
              <a:t>&amp; </a:t>
            </a:r>
            <a:r>
              <a:rPr lang="en-US" sz="2400" dirty="0"/>
              <a:t>upgrade infrastructure </a:t>
            </a:r>
            <a:endParaRPr lang="en-US" sz="2400" dirty="0" smtClean="0"/>
          </a:p>
          <a:p>
            <a:r>
              <a:rPr lang="en-US" sz="2400" dirty="0" smtClean="0"/>
              <a:t>Could work on issues / with constituencies for </a:t>
            </a:r>
            <a:r>
              <a:rPr lang="en-US" sz="2400" dirty="0"/>
              <a:t>which project funding was difficult to find </a:t>
            </a:r>
          </a:p>
          <a:p>
            <a:r>
              <a:rPr lang="en-US" sz="2400" dirty="0" smtClean="0"/>
              <a:t>While these investment </a:t>
            </a:r>
            <a:r>
              <a:rPr lang="en-US" sz="2400" dirty="0"/>
              <a:t>in organizational </a:t>
            </a:r>
            <a:r>
              <a:rPr lang="en-US" sz="2400" dirty="0" smtClean="0"/>
              <a:t>development were valued, such formalization often compromises flexibility and responsiveness.  Respondents appreciated the fact that the Fund’s support allowed them to maintain a good balance </a:t>
            </a:r>
            <a:endParaRPr lang="en-US" sz="2400" dirty="0"/>
          </a:p>
        </p:txBody>
      </p:sp>
      <p:sp>
        <p:nvSpPr>
          <p:cNvPr id="4" name="Footer Placeholder 3"/>
          <p:cNvSpPr>
            <a:spLocks noGrp="1"/>
          </p:cNvSpPr>
          <p:nvPr>
            <p:ph type="ftr" sz="quarter" idx="11"/>
          </p:nvPr>
        </p:nvSpPr>
        <p:spPr/>
        <p:txBody>
          <a:bodyPr/>
          <a:lstStyle/>
          <a:p>
            <a:r>
              <a:rPr lang="en-US" smtClean="0"/>
              <a:t>AWID 2012</a:t>
            </a:r>
            <a:endParaRPr lang="en-US" dirty="0"/>
          </a:p>
        </p:txBody>
      </p:sp>
      <p:sp>
        <p:nvSpPr>
          <p:cNvPr id="5" name="Slide Number Placeholder 4"/>
          <p:cNvSpPr>
            <a:spLocks noGrp="1"/>
          </p:cNvSpPr>
          <p:nvPr>
            <p:ph type="sldNum" sz="quarter" idx="12"/>
          </p:nvPr>
        </p:nvSpPr>
        <p:spPr/>
        <p:txBody>
          <a:bodyPr/>
          <a:lstStyle/>
          <a:p>
            <a:fld id="{2594488F-7B6A-DB40-9373-611621E1FE79}" type="slidenum">
              <a:rPr lang="en-US" smtClean="0"/>
              <a:t>46</a:t>
            </a:fld>
            <a:endParaRPr lang="en-US"/>
          </a:p>
        </p:txBody>
      </p:sp>
    </p:spTree>
    <p:extLst>
      <p:ext uri="{BB962C8B-B14F-4D97-AF65-F5344CB8AC3E}">
        <p14:creationId xmlns:p14="http://schemas.microsoft.com/office/powerpoint/2010/main" val="337867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54" y="-9234"/>
            <a:ext cx="8686800" cy="1143000"/>
          </a:xfrm>
        </p:spPr>
        <p:txBody>
          <a:bodyPr>
            <a:noAutofit/>
          </a:bodyPr>
          <a:lstStyle/>
          <a:p>
            <a:r>
              <a:rPr lang="en-US" dirty="0" smtClean="0">
                <a:solidFill>
                  <a:srgbClr val="FF0000"/>
                </a:solidFill>
              </a:rPr>
              <a:t>Examples of why </a:t>
            </a:r>
            <a:r>
              <a:rPr lang="en-US" dirty="0" smtClean="0">
                <a:solidFill>
                  <a:srgbClr val="FFFFFF"/>
                </a:solidFill>
              </a:rPr>
              <a:t>flexibility </a:t>
            </a:r>
            <a:r>
              <a:rPr lang="en-US" dirty="0" smtClean="0">
                <a:solidFill>
                  <a:srgbClr val="FF0000"/>
                </a:solidFill>
              </a:rPr>
              <a:t>mattered  </a:t>
            </a:r>
            <a:endParaRPr lang="en-US" dirty="0">
              <a:solidFill>
                <a:srgbClr val="FF0000"/>
              </a:solidFill>
            </a:endParaRPr>
          </a:p>
        </p:txBody>
      </p:sp>
      <p:sp>
        <p:nvSpPr>
          <p:cNvPr id="3" name="Content Placeholder 2"/>
          <p:cNvSpPr>
            <a:spLocks noGrp="1"/>
          </p:cNvSpPr>
          <p:nvPr>
            <p:ph idx="1"/>
          </p:nvPr>
        </p:nvSpPr>
        <p:spPr>
          <a:xfrm>
            <a:off x="172454" y="1133766"/>
            <a:ext cx="8686800" cy="5475037"/>
          </a:xfrm>
        </p:spPr>
        <p:txBody>
          <a:bodyPr>
            <a:normAutofit fontScale="85000" lnSpcReduction="20000"/>
          </a:bodyPr>
          <a:lstStyle/>
          <a:p>
            <a:pPr lvl="0"/>
            <a:r>
              <a:rPr lang="en-US" dirty="0" err="1">
                <a:solidFill>
                  <a:srgbClr val="DA271A"/>
                </a:solidFill>
              </a:rPr>
              <a:t>Karama</a:t>
            </a:r>
            <a:r>
              <a:rPr lang="en-US" dirty="0"/>
              <a:t> </a:t>
            </a:r>
            <a:r>
              <a:rPr lang="en-US" dirty="0" smtClean="0"/>
              <a:t>reports it allowed them </a:t>
            </a:r>
            <a:r>
              <a:rPr lang="en-US" i="1" dirty="0" smtClean="0"/>
              <a:t> “to </a:t>
            </a:r>
            <a:r>
              <a:rPr lang="en-US" i="1" dirty="0"/>
              <a:t>be responsive to emerging issues and dramatic shifts in the political context and </a:t>
            </a:r>
            <a:r>
              <a:rPr lang="en-US" i="1" dirty="0" smtClean="0"/>
              <a:t>[to] our partners</a:t>
            </a:r>
            <a:r>
              <a:rPr lang="en-US" i="1" dirty="0"/>
              <a:t>, particularly during and after the Arab uprisings</a:t>
            </a:r>
            <a:r>
              <a:rPr lang="en-US" dirty="0"/>
              <a:t>.” </a:t>
            </a:r>
            <a:r>
              <a:rPr lang="en-US" dirty="0" smtClean="0"/>
              <a:t> </a:t>
            </a:r>
            <a:endParaRPr lang="en-US" dirty="0"/>
          </a:p>
          <a:p>
            <a:pPr lvl="0"/>
            <a:r>
              <a:rPr lang="en-US" dirty="0">
                <a:solidFill>
                  <a:srgbClr val="DA271A"/>
                </a:solidFill>
              </a:rPr>
              <a:t>Casa de la </a:t>
            </a:r>
            <a:r>
              <a:rPr lang="en-US" dirty="0" err="1">
                <a:solidFill>
                  <a:srgbClr val="DA271A"/>
                </a:solidFill>
              </a:rPr>
              <a:t>Mujer</a:t>
            </a:r>
            <a:r>
              <a:rPr lang="en-US" dirty="0">
                <a:solidFill>
                  <a:srgbClr val="DA271A"/>
                </a:solidFill>
              </a:rPr>
              <a:t> </a:t>
            </a:r>
            <a:r>
              <a:rPr lang="en-US" dirty="0" smtClean="0"/>
              <a:t>states, </a:t>
            </a:r>
            <a:r>
              <a:rPr lang="en-US" i="1" dirty="0"/>
              <a:t>“The openness and solidarity of the people at the MDG3 Fund and the Ministry let us make the necessary adjustments to take care of risky and emergency situations to protect women’s lives and integrity.”</a:t>
            </a:r>
            <a:endParaRPr lang="en-US" dirty="0"/>
          </a:p>
          <a:p>
            <a:pPr lvl="0"/>
            <a:r>
              <a:rPr lang="en-US" dirty="0" smtClean="0">
                <a:solidFill>
                  <a:srgbClr val="DA271A"/>
                </a:solidFill>
              </a:rPr>
              <a:t>The </a:t>
            </a:r>
            <a:r>
              <a:rPr lang="en-US" dirty="0" err="1" smtClean="0">
                <a:solidFill>
                  <a:srgbClr val="DA271A"/>
                </a:solidFill>
              </a:rPr>
              <a:t>Huairou</a:t>
            </a:r>
            <a:r>
              <a:rPr lang="en-US" dirty="0" smtClean="0">
                <a:solidFill>
                  <a:srgbClr val="DA271A"/>
                </a:solidFill>
              </a:rPr>
              <a:t> Commission </a:t>
            </a:r>
            <a:r>
              <a:rPr lang="en-US" dirty="0" smtClean="0"/>
              <a:t>says it allowed “</a:t>
            </a:r>
            <a:r>
              <a:rPr lang="en-US" i="1" dirty="0" smtClean="0"/>
              <a:t>our </a:t>
            </a:r>
            <a:r>
              <a:rPr lang="en-US" i="1" dirty="0"/>
              <a:t>members to focus on aspects of women’s empowerment and gender equality which </a:t>
            </a:r>
            <a:r>
              <a:rPr lang="en-US" i="1" u="sng" dirty="0"/>
              <a:t>they</a:t>
            </a:r>
            <a:r>
              <a:rPr lang="en-US" i="1" dirty="0"/>
              <a:t> prioritized – leadership, collective organizing, resource sovereignty, accountability and responsiveness (of government and institutions), and knowledge management and </a:t>
            </a:r>
            <a:r>
              <a:rPr lang="en-US" i="1" dirty="0" smtClean="0"/>
              <a:t>communications.</a:t>
            </a:r>
            <a:r>
              <a:rPr lang="en-US" i="1" dirty="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47</a:t>
            </a:fld>
            <a:endParaRPr lang="en-US"/>
          </a:p>
        </p:txBody>
      </p:sp>
    </p:spTree>
    <p:extLst>
      <p:ext uri="{BB962C8B-B14F-4D97-AF65-F5344CB8AC3E}">
        <p14:creationId xmlns:p14="http://schemas.microsoft.com/office/powerpoint/2010/main" val="39899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6"/>
            <a:ext cx="8229600" cy="1143000"/>
          </a:xfrm>
        </p:spPr>
        <p:txBody>
          <a:bodyPr>
            <a:normAutofit fontScale="90000"/>
          </a:bodyPr>
          <a:lstStyle/>
          <a:p>
            <a:r>
              <a:rPr lang="en-US" dirty="0" smtClean="0">
                <a:solidFill>
                  <a:srgbClr val="FF0000"/>
                </a:solidFill>
              </a:rPr>
              <a:t>Examples of why </a:t>
            </a:r>
            <a:r>
              <a:rPr lang="en-US" dirty="0" smtClean="0"/>
              <a:t>leveraging other resources</a:t>
            </a:r>
            <a:r>
              <a:rPr lang="en-US" dirty="0" smtClean="0">
                <a:solidFill>
                  <a:srgbClr val="FF0000"/>
                </a:solidFill>
              </a:rPr>
              <a:t> mattered</a:t>
            </a:r>
            <a:endParaRPr lang="en-US" dirty="0">
              <a:solidFill>
                <a:srgbClr val="FF0000"/>
              </a:solidFill>
            </a:endParaRPr>
          </a:p>
        </p:txBody>
      </p:sp>
      <p:sp>
        <p:nvSpPr>
          <p:cNvPr id="3" name="Content Placeholder 2"/>
          <p:cNvSpPr>
            <a:spLocks noGrp="1"/>
          </p:cNvSpPr>
          <p:nvPr>
            <p:ph idx="1"/>
          </p:nvPr>
        </p:nvSpPr>
        <p:spPr>
          <a:xfrm>
            <a:off x="188132" y="1348471"/>
            <a:ext cx="8716784" cy="5315489"/>
          </a:xfrm>
        </p:spPr>
        <p:txBody>
          <a:bodyPr>
            <a:normAutofit fontScale="77500" lnSpcReduction="20000"/>
          </a:bodyPr>
          <a:lstStyle/>
          <a:p>
            <a:r>
              <a:rPr lang="en-US" dirty="0">
                <a:solidFill>
                  <a:srgbClr val="DA271A"/>
                </a:solidFill>
              </a:rPr>
              <a:t>AWDF</a:t>
            </a:r>
            <a:r>
              <a:rPr lang="en-US" dirty="0"/>
              <a:t> was able to use the funding from MDG3 to leverage additional </a:t>
            </a:r>
            <a:r>
              <a:rPr lang="en-US" dirty="0" smtClean="0"/>
              <a:t>resource, support </a:t>
            </a:r>
            <a:r>
              <a:rPr lang="en-US" dirty="0"/>
              <a:t>and </a:t>
            </a:r>
            <a:r>
              <a:rPr lang="en-US" dirty="0" smtClean="0"/>
              <a:t>encourage innovation, </a:t>
            </a:r>
            <a:r>
              <a:rPr lang="en-US" dirty="0"/>
              <a:t>and </a:t>
            </a:r>
            <a:r>
              <a:rPr lang="en-US" dirty="0" smtClean="0"/>
              <a:t>thus invest in </a:t>
            </a:r>
            <a:r>
              <a:rPr lang="en-US" i="1" dirty="0" smtClean="0"/>
              <a:t>“new </a:t>
            </a:r>
            <a:r>
              <a:rPr lang="en-US" i="1" dirty="0"/>
              <a:t>ways to ‘do women’s rights work’</a:t>
            </a:r>
            <a:r>
              <a:rPr lang="en-US" i="1" dirty="0" smtClean="0"/>
              <a:t>. In </a:t>
            </a:r>
            <a:r>
              <a:rPr lang="en-US" i="1" dirty="0"/>
              <a:t>that sense the partnership has enhanced the </a:t>
            </a:r>
            <a:r>
              <a:rPr lang="en-US" i="1" dirty="0" err="1"/>
              <a:t>organisation’s</a:t>
            </a:r>
            <a:r>
              <a:rPr lang="en-US" i="1" dirty="0"/>
              <a:t> ability to grow, broaden its influence, and bring new publics to the table</a:t>
            </a:r>
            <a:r>
              <a:rPr lang="en-US" i="1" dirty="0" smtClean="0"/>
              <a:t>.”</a:t>
            </a:r>
            <a:r>
              <a:rPr lang="en-US" dirty="0" smtClean="0"/>
              <a:t> </a:t>
            </a:r>
          </a:p>
          <a:p>
            <a:r>
              <a:rPr lang="en-US" dirty="0">
                <a:solidFill>
                  <a:srgbClr val="DA271A"/>
                </a:solidFill>
              </a:rPr>
              <a:t>V Day Egypt (</a:t>
            </a:r>
            <a:r>
              <a:rPr lang="en-US" dirty="0" err="1">
                <a:solidFill>
                  <a:srgbClr val="DA271A"/>
                </a:solidFill>
              </a:rPr>
              <a:t>Karama</a:t>
            </a:r>
            <a:r>
              <a:rPr lang="en-US" dirty="0" smtClean="0">
                <a:solidFill>
                  <a:srgbClr val="DA271A"/>
                </a:solidFill>
              </a:rPr>
              <a:t>) </a:t>
            </a:r>
            <a:r>
              <a:rPr lang="en-US" dirty="0" err="1" smtClean="0"/>
              <a:t>says:</a:t>
            </a:r>
            <a:r>
              <a:rPr lang="en-US" i="1" dirty="0" err="1" smtClean="0"/>
              <a:t>This</a:t>
            </a:r>
            <a:r>
              <a:rPr lang="en-US" i="1" dirty="0" smtClean="0"/>
              <a:t> [funding] </a:t>
            </a:r>
            <a:r>
              <a:rPr lang="en-US" i="1" dirty="0"/>
              <a:t>helped internationalize the issues and the women’s groups, </a:t>
            </a:r>
            <a:r>
              <a:rPr lang="en-US" i="1" dirty="0" smtClean="0"/>
              <a:t>and … provide[d] </a:t>
            </a:r>
            <a:r>
              <a:rPr lang="en-US" i="1" dirty="0"/>
              <a:t>a level of protection. It’s more difficult to shut down an alliance of women’s groups when there is international government </a:t>
            </a:r>
            <a:r>
              <a:rPr lang="en-US" i="1" dirty="0" smtClean="0"/>
              <a:t>funding. </a:t>
            </a:r>
          </a:p>
          <a:p>
            <a:r>
              <a:rPr lang="en-US" i="1" dirty="0" smtClean="0">
                <a:solidFill>
                  <a:srgbClr val="DA271A"/>
                </a:solidFill>
              </a:rPr>
              <a:t>NWI </a:t>
            </a:r>
            <a:r>
              <a:rPr lang="en-US" i="1" dirty="0" smtClean="0"/>
              <a:t>says: Through </a:t>
            </a:r>
            <a:r>
              <a:rPr lang="en-US" i="1" dirty="0"/>
              <a:t>this project, our profile has been enhanced so that we are well regarded and sought after by multilateral organizations, national governments, academic institutions, media outlets and other members of civil society for the skills and expertise we can offer</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48</a:t>
            </a:fld>
            <a:endParaRPr lang="en-US"/>
          </a:p>
        </p:txBody>
      </p:sp>
    </p:spTree>
    <p:extLst>
      <p:ext uri="{BB962C8B-B14F-4D97-AF65-F5344CB8AC3E}">
        <p14:creationId xmlns:p14="http://schemas.microsoft.com/office/powerpoint/2010/main" val="8472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Examples of </a:t>
            </a:r>
            <a:r>
              <a:rPr lang="en-US" dirty="0">
                <a:solidFill>
                  <a:srgbClr val="FF0000"/>
                </a:solidFill>
              </a:rPr>
              <a:t>why </a:t>
            </a:r>
            <a:r>
              <a:rPr lang="en-US" dirty="0">
                <a:solidFill>
                  <a:srgbClr val="FFFFFF"/>
                </a:solidFill>
              </a:rPr>
              <a:t>multi-year funding </a:t>
            </a:r>
            <a:r>
              <a:rPr lang="en-US" dirty="0" smtClean="0">
                <a:solidFill>
                  <a:srgbClr val="FF0000"/>
                </a:solidFill>
              </a:rPr>
              <a:t>mattered:</a:t>
            </a:r>
            <a:endParaRPr lang="en-US" dirty="0">
              <a:solidFill>
                <a:srgbClr val="FF0000"/>
              </a:solidFill>
            </a:endParaRPr>
          </a:p>
        </p:txBody>
      </p:sp>
      <p:sp>
        <p:nvSpPr>
          <p:cNvPr id="3" name="Content Placeholder 2"/>
          <p:cNvSpPr>
            <a:spLocks noGrp="1"/>
          </p:cNvSpPr>
          <p:nvPr>
            <p:ph idx="1"/>
          </p:nvPr>
        </p:nvSpPr>
        <p:spPr>
          <a:xfrm>
            <a:off x="457200" y="1600200"/>
            <a:ext cx="8229600" cy="5049568"/>
          </a:xfrm>
        </p:spPr>
        <p:txBody>
          <a:bodyPr>
            <a:normAutofit fontScale="85000" lnSpcReduction="10000"/>
          </a:bodyPr>
          <a:lstStyle/>
          <a:p>
            <a:pPr lvl="0"/>
            <a:r>
              <a:rPr lang="en-US" dirty="0"/>
              <a:t>Multiannual funding meant that new programs had time to evolve and could show some initial results.</a:t>
            </a:r>
          </a:p>
          <a:p>
            <a:pPr lvl="0"/>
            <a:r>
              <a:rPr lang="en-US" dirty="0"/>
              <a:t>Groups felt they achieved more because of the cumulative nature of the work and ability to focus on the </a:t>
            </a:r>
            <a:r>
              <a:rPr lang="en-US" dirty="0" smtClean="0"/>
              <a:t>work (rather than fresh fundraising)</a:t>
            </a:r>
            <a:endParaRPr lang="en-US" dirty="0"/>
          </a:p>
          <a:p>
            <a:pPr lvl="0"/>
            <a:r>
              <a:rPr lang="en-US" dirty="0"/>
              <a:t>The extension </a:t>
            </a:r>
            <a:r>
              <a:rPr lang="en-US" dirty="0" smtClean="0"/>
              <a:t>of the grant helped support </a:t>
            </a:r>
            <a:r>
              <a:rPr lang="en-US" dirty="0"/>
              <a:t>the transitioning of projects supported by the MDG3 fund.</a:t>
            </a:r>
          </a:p>
          <a:p>
            <a:pPr lvl="0"/>
            <a:r>
              <a:rPr lang="en-US" dirty="0"/>
              <a:t>Timing of the fund was also fortuitous – these grants were approved just as the financial crisis was really hitting and supported these groups through a difficult period when many other donors were pulling back</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49</a:t>
            </a:fld>
            <a:endParaRPr lang="en-US"/>
          </a:p>
        </p:txBody>
      </p:sp>
    </p:spTree>
    <p:extLst>
      <p:ext uri="{BB962C8B-B14F-4D97-AF65-F5344CB8AC3E}">
        <p14:creationId xmlns:p14="http://schemas.microsoft.com/office/powerpoint/2010/main" val="177357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836532"/>
          </a:xfrm>
        </p:spPr>
        <p:txBody>
          <a:bodyPr/>
          <a:lstStyle/>
          <a:p>
            <a:r>
              <a:rPr lang="en-US" dirty="0" smtClean="0"/>
              <a:t>The sectors they represent (N=25)</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387540269"/>
              </p:ext>
            </p:extLst>
          </p:nvPr>
        </p:nvGraphicFramePr>
        <p:xfrm>
          <a:off x="0" y="836532"/>
          <a:ext cx="9144000" cy="5850328"/>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5</a:t>
            </a:fld>
            <a:endParaRPr lang="en-US"/>
          </a:p>
        </p:txBody>
      </p:sp>
    </p:spTree>
    <p:extLst>
      <p:ext uri="{BB962C8B-B14F-4D97-AF65-F5344CB8AC3E}">
        <p14:creationId xmlns:p14="http://schemas.microsoft.com/office/powerpoint/2010/main" val="829169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98"/>
            <a:ext cx="8229600" cy="1143000"/>
          </a:xfrm>
        </p:spPr>
        <p:txBody>
          <a:bodyPr>
            <a:normAutofit fontScale="90000"/>
          </a:bodyPr>
          <a:lstStyle/>
          <a:p>
            <a:r>
              <a:rPr lang="en-US" dirty="0" smtClean="0">
                <a:solidFill>
                  <a:srgbClr val="FF0000"/>
                </a:solidFill>
              </a:rPr>
              <a:t>And why </a:t>
            </a:r>
            <a:r>
              <a:rPr lang="en-US" dirty="0" smtClean="0"/>
              <a:t>the grassroots-to-global </a:t>
            </a:r>
            <a:r>
              <a:rPr lang="en-US" dirty="0">
                <a:solidFill>
                  <a:srgbClr val="FF0000"/>
                </a:solidFill>
              </a:rPr>
              <a:t>funding mattered</a:t>
            </a:r>
          </a:p>
        </p:txBody>
      </p:sp>
      <p:sp>
        <p:nvSpPr>
          <p:cNvPr id="3" name="Content Placeholder 2"/>
          <p:cNvSpPr>
            <a:spLocks noGrp="1"/>
          </p:cNvSpPr>
          <p:nvPr>
            <p:ph idx="1"/>
          </p:nvPr>
        </p:nvSpPr>
        <p:spPr>
          <a:xfrm>
            <a:off x="250843" y="1459080"/>
            <a:ext cx="8685428" cy="5121275"/>
          </a:xfrm>
        </p:spPr>
        <p:txBody>
          <a:bodyPr>
            <a:normAutofit fontScale="92500" lnSpcReduction="20000"/>
          </a:bodyPr>
          <a:lstStyle/>
          <a:p>
            <a:r>
              <a:rPr lang="en-US" dirty="0" smtClean="0"/>
              <a:t>In today’s globalized and highly integrated policy environment, women cannot create systemic change by working solely at the grassroots level.  But global advocacy agendas uninformed by grassroots priorities are not legitimate</a:t>
            </a:r>
          </a:p>
          <a:p>
            <a:r>
              <a:rPr lang="en-US" dirty="0" smtClean="0"/>
              <a:t>Economic policies and development cooperation agendas, have to be challenged or influenced globally by organizations working at the grassroots, national, regional and global levels</a:t>
            </a:r>
          </a:p>
          <a:p>
            <a:r>
              <a:rPr lang="en-US" dirty="0" smtClean="0"/>
              <a:t>Similarly, important norm structures like human rights and labor standards are created by multilateral institutions that must be influenced through global advocacy.</a:t>
            </a:r>
          </a:p>
        </p:txBody>
      </p:sp>
      <p:sp>
        <p:nvSpPr>
          <p:cNvPr id="4" name="Footer Placeholder 3"/>
          <p:cNvSpPr>
            <a:spLocks noGrp="1"/>
          </p:cNvSpPr>
          <p:nvPr>
            <p:ph type="ftr" sz="quarter" idx="11"/>
          </p:nvPr>
        </p:nvSpPr>
        <p:spPr>
          <a:xfrm>
            <a:off x="5240968" y="6397792"/>
            <a:ext cx="2895600" cy="365125"/>
          </a:xfrm>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50</a:t>
            </a:fld>
            <a:endParaRPr lang="en-US"/>
          </a:p>
        </p:txBody>
      </p:sp>
    </p:spTree>
    <p:extLst>
      <p:ext uri="{BB962C8B-B14F-4D97-AF65-F5344CB8AC3E}">
        <p14:creationId xmlns:p14="http://schemas.microsoft.com/office/powerpoint/2010/main" val="269413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And why </a:t>
            </a:r>
            <a:r>
              <a:rPr lang="en-US" dirty="0"/>
              <a:t>the grassroots-to-global </a:t>
            </a:r>
            <a:r>
              <a:rPr lang="en-US" dirty="0">
                <a:solidFill>
                  <a:srgbClr val="FF0000"/>
                </a:solidFill>
              </a:rPr>
              <a:t>funding </a:t>
            </a:r>
            <a:r>
              <a:rPr lang="en-US" dirty="0" smtClean="0">
                <a:solidFill>
                  <a:srgbClr val="FF0000"/>
                </a:solidFill>
              </a:rPr>
              <a:t>mattered - 2</a:t>
            </a:r>
            <a:endParaRPr lang="en-US" dirty="0"/>
          </a:p>
        </p:txBody>
      </p:sp>
      <p:sp>
        <p:nvSpPr>
          <p:cNvPr id="3" name="Content Placeholder 2"/>
          <p:cNvSpPr>
            <a:spLocks noGrp="1"/>
          </p:cNvSpPr>
          <p:nvPr>
            <p:ph idx="1"/>
          </p:nvPr>
        </p:nvSpPr>
        <p:spPr>
          <a:xfrm>
            <a:off x="457200" y="1600200"/>
            <a:ext cx="8229600" cy="4922642"/>
          </a:xfrm>
        </p:spPr>
        <p:txBody>
          <a:bodyPr>
            <a:normAutofit fontScale="85000" lnSpcReduction="20000"/>
          </a:bodyPr>
          <a:lstStyle/>
          <a:p>
            <a:r>
              <a:rPr lang="en-US" dirty="0"/>
              <a:t>Forces like religious </a:t>
            </a:r>
            <a:r>
              <a:rPr lang="en-US" dirty="0" smtClean="0"/>
              <a:t>fundamentalism, criminal networks </a:t>
            </a:r>
            <a:r>
              <a:rPr lang="en-US" dirty="0"/>
              <a:t>and conflict also need to </a:t>
            </a:r>
            <a:r>
              <a:rPr lang="en-US" dirty="0" smtClean="0"/>
              <a:t>be challenged and resisted through well-coordinated action at both local, regional, </a:t>
            </a:r>
            <a:r>
              <a:rPr lang="en-US" dirty="0"/>
              <a:t>and global </a:t>
            </a:r>
            <a:r>
              <a:rPr lang="en-US" dirty="0" smtClean="0"/>
              <a:t>levels</a:t>
            </a:r>
          </a:p>
          <a:p>
            <a:r>
              <a:rPr lang="en-US" dirty="0" smtClean="0"/>
              <a:t>Global spaces for women to convene, refresh their knowledge, agendas and strategies are critical in today’s reality</a:t>
            </a:r>
            <a:endParaRPr lang="en-US" dirty="0"/>
          </a:p>
          <a:p>
            <a:r>
              <a:rPr lang="en-US" dirty="0"/>
              <a:t>The fund’s support of groups like AWID, IAWJ, NWI, WIEGO, and WIGJ, enabled vital global advocacy and achievements (ILO 189, DAC language on gender equality, global hearings, ICC </a:t>
            </a:r>
            <a:r>
              <a:rPr lang="en-US" dirty="0" err="1"/>
              <a:t>judgements</a:t>
            </a:r>
            <a:r>
              <a:rPr lang="en-US" dirty="0"/>
              <a:t>, etc.) while simultaneously advancing women’s empowerment on the ground</a:t>
            </a:r>
          </a:p>
          <a:p>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51</a:t>
            </a:fld>
            <a:endParaRPr lang="en-US"/>
          </a:p>
        </p:txBody>
      </p:sp>
    </p:spTree>
    <p:extLst>
      <p:ext uri="{BB962C8B-B14F-4D97-AF65-F5344CB8AC3E}">
        <p14:creationId xmlns:p14="http://schemas.microsoft.com/office/powerpoint/2010/main" val="338593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0000"/>
                </a:solidFill>
              </a:rPr>
              <a:t>I</a:t>
            </a:r>
            <a:r>
              <a:rPr lang="en-US" dirty="0" smtClean="0">
                <a:solidFill>
                  <a:srgbClr val="FF0000"/>
                </a:solidFill>
              </a:rPr>
              <a:t>n summary….</a:t>
            </a:r>
            <a:endParaRPr lang="en-US" dirty="0">
              <a:solidFill>
                <a:srgbClr val="FF0000"/>
              </a:solidFill>
            </a:endParaRPr>
          </a:p>
        </p:txBody>
      </p:sp>
      <p:sp>
        <p:nvSpPr>
          <p:cNvPr id="3" name="Content Placeholder 2"/>
          <p:cNvSpPr>
            <a:spLocks noGrp="1"/>
          </p:cNvSpPr>
          <p:nvPr>
            <p:ph idx="1"/>
          </p:nvPr>
        </p:nvSpPr>
        <p:spPr>
          <a:xfrm>
            <a:off x="278343" y="1143000"/>
            <a:ext cx="8576441" cy="5414935"/>
          </a:xfrm>
        </p:spPr>
        <p:txBody>
          <a:bodyPr>
            <a:noAutofit/>
          </a:bodyPr>
          <a:lstStyle/>
          <a:p>
            <a:r>
              <a:rPr lang="en-US" sz="2400" dirty="0" smtClean="0"/>
              <a:t>If just over half the MDG3 Fund recipients could</a:t>
            </a:r>
          </a:p>
          <a:p>
            <a:r>
              <a:rPr lang="en-US" sz="2400" dirty="0" smtClean="0"/>
              <a:t>Get millions of people  around the world thinking differently about the rights of women…</a:t>
            </a:r>
          </a:p>
          <a:p>
            <a:r>
              <a:rPr lang="en-US" sz="2400" dirty="0" smtClean="0"/>
              <a:t>Build the capacities of hundreds of thousands of gender equality activists and women’s rights advocates… </a:t>
            </a:r>
          </a:p>
          <a:p>
            <a:r>
              <a:rPr lang="en-US" sz="2400" dirty="0" smtClean="0"/>
              <a:t>Launch an array of new initiatives and strategies that created new voice, participation, and resources for women, confronted violence, and reshaped public programs and policies in myriad ways from the local to the global…</a:t>
            </a:r>
          </a:p>
          <a:p>
            <a:r>
              <a:rPr lang="en-US" sz="2400" dirty="0" smtClean="0"/>
              <a:t>Strengthen organizations and movements for gender equality who don’t plan to go away…</a:t>
            </a:r>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52</a:t>
            </a:fld>
            <a:endParaRPr lang="en-US"/>
          </a:p>
        </p:txBody>
      </p:sp>
    </p:spTree>
    <p:extLst>
      <p:ext uri="{BB962C8B-B14F-4D97-AF65-F5344CB8AC3E}">
        <p14:creationId xmlns:p14="http://schemas.microsoft.com/office/powerpoint/2010/main" val="24290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32" y="17395"/>
            <a:ext cx="8843368" cy="2070011"/>
          </a:xfrm>
        </p:spPr>
        <p:txBody>
          <a:bodyPr>
            <a:normAutofit/>
          </a:bodyPr>
          <a:lstStyle/>
          <a:p>
            <a:r>
              <a:rPr lang="en-US" sz="3200" dirty="0"/>
              <a:t>If women could move such mountains with a mere 70 million Euros, what could they do with a 100, with 500, with a billion?</a:t>
            </a:r>
            <a:r>
              <a:rPr lang="en-US" sz="3200" dirty="0" smtClean="0"/>
              <a:t>?</a:t>
            </a:r>
            <a:endParaRPr lang="en-US" sz="3200" dirty="0"/>
          </a:p>
        </p:txBody>
      </p:sp>
      <p:pic>
        <p:nvPicPr>
          <p:cNvPr id="4" name="Content Placeholder 4"/>
          <p:cNvPicPr>
            <a:picLocks noChangeAspect="1"/>
          </p:cNvPicPr>
          <p:nvPr/>
        </p:nvPicPr>
        <p:blipFill>
          <a:blip r:embed="rId3"/>
          <a:srcRect t="-657" b="-657"/>
          <a:stretch>
            <a:fillRect/>
          </a:stretch>
        </p:blipFill>
        <p:spPr>
          <a:xfrm>
            <a:off x="2514724" y="1774151"/>
            <a:ext cx="4467225" cy="4525963"/>
          </a:xfrm>
          <a:prstGeom prst="rect">
            <a:avLst/>
          </a:prstGeom>
        </p:spPr>
      </p:pic>
      <p:sp>
        <p:nvSpPr>
          <p:cNvPr id="3" name="Content Placeholder 2"/>
          <p:cNvSpPr>
            <a:spLocks noGrp="1"/>
          </p:cNvSpPr>
          <p:nvPr>
            <p:ph idx="1"/>
          </p:nvPr>
        </p:nvSpPr>
        <p:spPr>
          <a:xfrm>
            <a:off x="422407" y="3496406"/>
            <a:ext cx="8229600" cy="2351436"/>
          </a:xfrm>
        </p:spPr>
        <p:txBody>
          <a:bodyPr>
            <a:noAutofit/>
          </a:bodyPr>
          <a:lstStyle/>
          <a:p>
            <a:pPr marL="0" indent="0" algn="r">
              <a:buNone/>
            </a:pPr>
            <a:r>
              <a:rPr lang="en-US" sz="6000" b="1" dirty="0" smtClean="0"/>
              <a:t>….. They could transform the entire world!</a:t>
            </a:r>
            <a:br>
              <a:rPr lang="en-US" sz="6000" b="1" dirty="0" smtClean="0"/>
            </a:br>
            <a:endParaRPr lang="en-US" sz="6000" b="1" dirty="0"/>
          </a:p>
        </p:txBody>
      </p:sp>
      <p:sp>
        <p:nvSpPr>
          <p:cNvPr id="5" name="Footer Placeholder 4"/>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53</a:t>
            </a:fld>
            <a:endParaRPr lang="en-US"/>
          </a:p>
        </p:txBody>
      </p:sp>
    </p:spTree>
    <p:extLst>
      <p:ext uri="{BB962C8B-B14F-4D97-AF65-F5344CB8AC3E}">
        <p14:creationId xmlns:p14="http://schemas.microsoft.com/office/powerpoint/2010/main" val="2609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5"/>
            <a:ext cx="8229600" cy="1143000"/>
          </a:xfrm>
        </p:spPr>
        <p:txBody>
          <a:bodyPr>
            <a:noAutofit/>
          </a:bodyPr>
          <a:lstStyle/>
          <a:p>
            <a:r>
              <a:rPr lang="en-US" sz="6000" dirty="0" smtClean="0">
                <a:solidFill>
                  <a:srgbClr val="FF0000"/>
                </a:solidFill>
              </a:rPr>
              <a:t>But in reality:</a:t>
            </a:r>
            <a:endParaRPr lang="en-US" sz="6000" dirty="0">
              <a:solidFill>
                <a:srgbClr val="FF0000"/>
              </a:solidFill>
            </a:endParaRPr>
          </a:p>
        </p:txBody>
      </p:sp>
      <p:sp>
        <p:nvSpPr>
          <p:cNvPr id="6" name="Content Placeholder 5"/>
          <p:cNvSpPr>
            <a:spLocks noGrp="1"/>
          </p:cNvSpPr>
          <p:nvPr>
            <p:ph idx="1"/>
          </p:nvPr>
        </p:nvSpPr>
        <p:spPr>
          <a:xfrm>
            <a:off x="269875" y="1145495"/>
            <a:ext cx="8416926" cy="5712505"/>
          </a:xfrm>
        </p:spPr>
        <p:txBody>
          <a:bodyPr>
            <a:normAutofit/>
          </a:bodyPr>
          <a:lstStyle/>
          <a:p>
            <a:r>
              <a:rPr lang="en-US" sz="2800" dirty="0" smtClean="0"/>
              <a:t>Women’s </a:t>
            </a:r>
            <a:r>
              <a:rPr lang="en-US" sz="2800" dirty="0"/>
              <a:t>rights organizations get very little support for their work</a:t>
            </a:r>
            <a:r>
              <a:rPr lang="en-US" sz="2800" dirty="0" smtClean="0"/>
              <a:t>…</a:t>
            </a:r>
          </a:p>
          <a:p>
            <a:r>
              <a:rPr lang="en-US" sz="2800" dirty="0" smtClean="0"/>
              <a:t>“….women’s </a:t>
            </a:r>
            <a:r>
              <a:rPr lang="en-US" sz="2800" dirty="0"/>
              <a:t>rights organizations, networks and movements are drastically underfunded, making up less than 10</a:t>
            </a:r>
            <a:r>
              <a:rPr lang="en-US" sz="2800" dirty="0" smtClean="0"/>
              <a:t>% of </a:t>
            </a:r>
            <a:r>
              <a:rPr lang="en-US" sz="2800" dirty="0"/>
              <a:t>philanthropic giving in both Europe and the United States</a:t>
            </a:r>
            <a:r>
              <a:rPr lang="en-US" sz="2800" dirty="0" smtClean="0"/>
              <a:t>.” </a:t>
            </a:r>
            <a:r>
              <a:rPr lang="en-US" sz="2800" dirty="0" smtClean="0">
                <a:solidFill>
                  <a:srgbClr val="FF0000"/>
                </a:solidFill>
              </a:rPr>
              <a:t> </a:t>
            </a:r>
            <a:r>
              <a:rPr lang="en-US" sz="2400" dirty="0">
                <a:solidFill>
                  <a:srgbClr val="FF0000"/>
                </a:solidFill>
              </a:rPr>
              <a:t>Caitlin Stanton, 2012, “Breaking Through – The Global Fund for Women Impact Report: Gender Equality in Asia and the Pacific“, San Francisco, Global Fund for Women, P.6, </a:t>
            </a:r>
            <a:endParaRPr lang="en-US" sz="2400" dirty="0" smtClean="0">
              <a:solidFill>
                <a:srgbClr val="FF0000"/>
              </a:solidFill>
            </a:endParaRPr>
          </a:p>
          <a:p>
            <a:r>
              <a:rPr lang="en-US" sz="2800" dirty="0" smtClean="0"/>
              <a:t>AWID’s most recent WITM survey found the  median income of women’s rights organizations is $20,000 per annum (and as low as $13,000 in some regions)</a:t>
            </a:r>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54</a:t>
            </a:fld>
            <a:endParaRPr lang="en-US"/>
          </a:p>
        </p:txBody>
      </p:sp>
    </p:spTree>
    <p:extLst>
      <p:ext uri="{BB962C8B-B14F-4D97-AF65-F5344CB8AC3E}">
        <p14:creationId xmlns:p14="http://schemas.microsoft.com/office/powerpoint/2010/main" val="28182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3"/>
            <a:ext cx="8229600" cy="1143000"/>
          </a:xfrm>
        </p:spPr>
        <p:txBody>
          <a:bodyPr>
            <a:normAutofit fontScale="90000"/>
          </a:bodyPr>
          <a:lstStyle/>
          <a:p>
            <a:r>
              <a:rPr lang="en-US" dirty="0" smtClean="0">
                <a:solidFill>
                  <a:srgbClr val="FF0000"/>
                </a:solidFill>
              </a:rPr>
              <a:t>The OECD’s Development Assistance Committee (DAC) says:</a:t>
            </a:r>
            <a:endParaRPr lang="en-US" dirty="0">
              <a:solidFill>
                <a:srgbClr val="FF0000"/>
              </a:solidFill>
            </a:endParaRPr>
          </a:p>
        </p:txBody>
      </p:sp>
      <p:sp>
        <p:nvSpPr>
          <p:cNvPr id="3" name="Content Placeholder 2"/>
          <p:cNvSpPr>
            <a:spLocks noGrp="1"/>
          </p:cNvSpPr>
          <p:nvPr>
            <p:ph idx="1"/>
          </p:nvPr>
        </p:nvSpPr>
        <p:spPr>
          <a:xfrm>
            <a:off x="308429" y="1600200"/>
            <a:ext cx="8508999" cy="4894943"/>
          </a:xfrm>
        </p:spPr>
        <p:txBody>
          <a:bodyPr>
            <a:normAutofit lnSpcReduction="10000"/>
          </a:bodyPr>
          <a:lstStyle/>
          <a:p>
            <a:r>
              <a:rPr lang="en-US" dirty="0" smtClean="0"/>
              <a:t>“…. data </a:t>
            </a:r>
            <a:r>
              <a:rPr lang="en-US" dirty="0"/>
              <a:t>(sector code 15170 on funding to women’s organizations and institutions), shows that [only] $331.8 million dollars in the 2010 budget went to women’s organizations and gender </a:t>
            </a:r>
            <a:r>
              <a:rPr lang="en-US" dirty="0" smtClean="0"/>
              <a:t>institutions (</a:t>
            </a:r>
            <a:r>
              <a:rPr lang="en-US" dirty="0"/>
              <a:t>including national machineries</a:t>
            </a:r>
            <a:r>
              <a:rPr lang="en-US" dirty="0" smtClean="0"/>
              <a:t>) – </a:t>
            </a:r>
          </a:p>
          <a:p>
            <a:r>
              <a:rPr lang="en-US" dirty="0" smtClean="0"/>
              <a:t>“this </a:t>
            </a:r>
            <a:r>
              <a:rPr lang="en-US" dirty="0"/>
              <a:t>represents [only] 1.3% of all DAC screened funds dedicated to gender equality ($24.9 billion</a:t>
            </a:r>
            <a:r>
              <a:rPr lang="en-US" dirty="0" smtClean="0"/>
              <a:t>)”</a:t>
            </a:r>
          </a:p>
          <a:p>
            <a:r>
              <a:rPr lang="en-US" dirty="0" smtClean="0"/>
              <a:t>It is</a:t>
            </a:r>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55</a:t>
            </a:fld>
            <a:endParaRPr lang="en-US"/>
          </a:p>
        </p:txBody>
      </p:sp>
    </p:spTree>
    <p:extLst>
      <p:ext uri="{BB962C8B-B14F-4D97-AF65-F5344CB8AC3E}">
        <p14:creationId xmlns:p14="http://schemas.microsoft.com/office/powerpoint/2010/main" val="12687983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 Critical Post Script!</a:t>
            </a:r>
            <a:endParaRPr lang="en-US" dirty="0">
              <a:solidFill>
                <a:srgbClr val="FF0000"/>
              </a:solidFill>
            </a:endParaRPr>
          </a:p>
        </p:txBody>
      </p:sp>
      <p:sp>
        <p:nvSpPr>
          <p:cNvPr id="3" name="Content Placeholder 2"/>
          <p:cNvSpPr>
            <a:spLocks noGrp="1"/>
          </p:cNvSpPr>
          <p:nvPr>
            <p:ph idx="1"/>
          </p:nvPr>
        </p:nvSpPr>
        <p:spPr>
          <a:xfrm>
            <a:off x="457200" y="1600200"/>
            <a:ext cx="8229600" cy="4756150"/>
          </a:xfrm>
        </p:spPr>
        <p:txBody>
          <a:bodyPr>
            <a:normAutofit/>
          </a:bodyPr>
          <a:lstStyle/>
          <a:p>
            <a:pPr marL="400050" lvl="1" indent="0">
              <a:buNone/>
            </a:pPr>
            <a:r>
              <a:rPr lang="en-US" sz="3600" dirty="0" smtClean="0"/>
              <a:t>“</a:t>
            </a:r>
            <a:r>
              <a:rPr lang="en-US" sz="3600" dirty="0"/>
              <a:t>….significantly increased levels of financial and human resources will be needed </a:t>
            </a:r>
            <a:r>
              <a:rPr lang="en-US" sz="3600" u="sng" dirty="0"/>
              <a:t>for a number of years</a:t>
            </a:r>
            <a:r>
              <a:rPr lang="en-US" sz="3600" dirty="0"/>
              <a:t> to safeguard </a:t>
            </a:r>
            <a:r>
              <a:rPr lang="en-US" sz="3600" dirty="0" smtClean="0"/>
              <a:t>the gains </a:t>
            </a:r>
            <a:r>
              <a:rPr lang="en-US" sz="3600" dirty="0"/>
              <a:t>made in gender equality…”</a:t>
            </a:r>
          </a:p>
          <a:p>
            <a:endParaRPr lang="en-US" sz="3600"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56</a:t>
            </a:fld>
            <a:endParaRPr lang="en-US"/>
          </a:p>
        </p:txBody>
      </p:sp>
    </p:spTree>
    <p:extLst>
      <p:ext uri="{BB962C8B-B14F-4D97-AF65-F5344CB8AC3E}">
        <p14:creationId xmlns:p14="http://schemas.microsoft.com/office/powerpoint/2010/main" val="292889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786" y="274638"/>
            <a:ext cx="8919552" cy="1143000"/>
          </a:xfrm>
        </p:spPr>
        <p:txBody>
          <a:bodyPr>
            <a:normAutofit fontScale="90000"/>
          </a:bodyPr>
          <a:lstStyle/>
          <a:p>
            <a:r>
              <a:rPr lang="en-US" dirty="0">
                <a:solidFill>
                  <a:srgbClr val="FF0000"/>
                </a:solidFill>
              </a:rPr>
              <a:t>“Holding the Line” </a:t>
            </a:r>
            <a:br>
              <a:rPr lang="en-US" dirty="0">
                <a:solidFill>
                  <a:srgbClr val="FF0000"/>
                </a:solidFill>
              </a:rPr>
            </a:br>
            <a:r>
              <a:rPr lang="en-US" dirty="0" smtClean="0">
                <a:solidFill>
                  <a:srgbClr val="FF0000"/>
                </a:solidFill>
              </a:rPr>
              <a:t>/ Dealing with backlash &amp; fundamentalism </a:t>
            </a:r>
            <a:endParaRPr lang="en-US" dirty="0">
              <a:solidFill>
                <a:srgbClr val="FF0000"/>
              </a:solidFill>
            </a:endParaRPr>
          </a:p>
        </p:txBody>
      </p:sp>
      <p:sp>
        <p:nvSpPr>
          <p:cNvPr id="4" name="Content Placeholder 3"/>
          <p:cNvSpPr>
            <a:spLocks noGrp="1"/>
          </p:cNvSpPr>
          <p:nvPr>
            <p:ph idx="1"/>
          </p:nvPr>
        </p:nvSpPr>
        <p:spPr>
          <a:xfrm>
            <a:off x="457200" y="1600200"/>
            <a:ext cx="8229600" cy="5042461"/>
          </a:xfrm>
        </p:spPr>
        <p:txBody>
          <a:bodyPr>
            <a:normAutofit fontScale="85000" lnSpcReduction="20000"/>
          </a:bodyPr>
          <a:lstStyle/>
          <a:p>
            <a:r>
              <a:rPr lang="en-US" dirty="0" smtClean="0"/>
              <a:t>Protecting gender </a:t>
            </a:r>
            <a:r>
              <a:rPr lang="en-US" dirty="0"/>
              <a:t>just laws and policies </a:t>
            </a:r>
            <a:r>
              <a:rPr lang="en-US" dirty="0" smtClean="0"/>
              <a:t>/ advancing new ones to neutralize backlash</a:t>
            </a:r>
          </a:p>
          <a:p>
            <a:r>
              <a:rPr lang="en-US" dirty="0"/>
              <a:t>Prevention/defeating of discriminatory, regressive and gender unjust laws </a:t>
            </a:r>
            <a:endParaRPr lang="en-US" dirty="0" smtClean="0"/>
          </a:p>
          <a:p>
            <a:r>
              <a:rPr lang="en-US" dirty="0" smtClean="0"/>
              <a:t>Positive changes in consciousness, social norms and attitudes, and  greater </a:t>
            </a:r>
            <a:r>
              <a:rPr lang="en-US" dirty="0"/>
              <a:t>self-</a:t>
            </a:r>
            <a:r>
              <a:rPr lang="en-US" dirty="0" smtClean="0"/>
              <a:t>esteem</a:t>
            </a:r>
          </a:p>
          <a:p>
            <a:r>
              <a:rPr lang="en-US" dirty="0"/>
              <a:t>Increased visibility, knowledge, voice and solidarity among movements </a:t>
            </a:r>
            <a:r>
              <a:rPr lang="en-US" dirty="0" smtClean="0"/>
              <a:t> </a:t>
            </a:r>
          </a:p>
          <a:p>
            <a:r>
              <a:rPr lang="en-US" dirty="0"/>
              <a:t>Created public pressure and visibility for women’s rights issues </a:t>
            </a:r>
            <a:endParaRPr lang="en-US" dirty="0" smtClean="0"/>
          </a:p>
          <a:p>
            <a:r>
              <a:rPr lang="en-US" dirty="0" smtClean="0"/>
              <a:t>Protected and strengthened WHRDs at risk, and promoted self-care, security, and wellbeing of all WHRDs</a:t>
            </a: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57</a:t>
            </a:fld>
            <a:endParaRPr lang="en-US"/>
          </a:p>
        </p:txBody>
      </p:sp>
    </p:spTree>
    <p:extLst>
      <p:ext uri="{BB962C8B-B14F-4D97-AF65-F5344CB8AC3E}">
        <p14:creationId xmlns:p14="http://schemas.microsoft.com/office/powerpoint/2010/main" val="29583976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53" y="0"/>
            <a:ext cx="8498668" cy="1143000"/>
          </a:xfrm>
        </p:spPr>
        <p:txBody>
          <a:bodyPr>
            <a:noAutofit/>
          </a:bodyPr>
          <a:lstStyle/>
          <a:p>
            <a:r>
              <a:rPr lang="en-US" sz="3600" dirty="0"/>
              <a:t>S</a:t>
            </a:r>
            <a:r>
              <a:rPr lang="en-US" sz="3600" dirty="0" smtClean="0"/>
              <a:t>hifts achieved at individual &amp; systemic levels</a:t>
            </a:r>
            <a:r>
              <a:rPr lang="en-US" sz="3600" dirty="0"/>
              <a:t> </a:t>
            </a:r>
            <a:r>
              <a:rPr lang="en-US" sz="3600" dirty="0" smtClean="0"/>
              <a:t>&amp; in formal and informal domains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0330830"/>
              </p:ext>
            </p:extLst>
          </p:nvPr>
        </p:nvGraphicFramePr>
        <p:xfrm>
          <a:off x="1" y="1143000"/>
          <a:ext cx="9030336" cy="553664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58</a:t>
            </a:fld>
            <a:endParaRPr lang="en-US"/>
          </a:p>
        </p:txBody>
      </p:sp>
    </p:spTree>
    <p:extLst>
      <p:ext uri="{BB962C8B-B14F-4D97-AF65-F5344CB8AC3E}">
        <p14:creationId xmlns:p14="http://schemas.microsoft.com/office/powerpoint/2010/main" val="633468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Enhanced Credibility with Key Actors(</a:t>
            </a:r>
            <a:r>
              <a:rPr lang="en-US" dirty="0"/>
              <a:t>N</a:t>
            </a:r>
            <a:r>
              <a:rPr lang="en-US" dirty="0" smtClean="0"/>
              <a:t>=20)</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2885350"/>
              </p:ext>
            </p:extLst>
          </p:nvPr>
        </p:nvGraphicFramePr>
        <p:xfrm>
          <a:off x="109243" y="707300"/>
          <a:ext cx="9034757" cy="5942468"/>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59</a:t>
            </a:fld>
            <a:endParaRPr lang="en-US"/>
          </a:p>
        </p:txBody>
      </p:sp>
    </p:spTree>
    <p:extLst>
      <p:ext uri="{BB962C8B-B14F-4D97-AF65-F5344CB8AC3E}">
        <p14:creationId xmlns:p14="http://schemas.microsoft.com/office/powerpoint/2010/main" val="138448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ctrTitle"/>
          </p:nvPr>
        </p:nvSpPr>
        <p:spPr>
          <a:xfrm>
            <a:off x="685800" y="762000"/>
            <a:ext cx="7772400" cy="4382001"/>
          </a:xfrm>
        </p:spPr>
        <p:txBody>
          <a:bodyPr>
            <a:normAutofit/>
          </a:bodyPr>
          <a:lstStyle/>
          <a:p>
            <a:r>
              <a:rPr lang="en-US" sz="6000" dirty="0" smtClean="0">
                <a:solidFill>
                  <a:srgbClr val="FF0000"/>
                </a:solidFill>
              </a:rPr>
              <a:t>Where the Mountains were Moved…</a:t>
            </a:r>
            <a:endParaRPr lang="en-US" sz="6000" dirty="0">
              <a:solidFill>
                <a:srgbClr val="FF0000"/>
              </a:solidFill>
            </a:endParaRPr>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6</a:t>
            </a:fld>
            <a:endParaRPr lang="en-US"/>
          </a:p>
        </p:txBody>
      </p:sp>
    </p:spTree>
    <p:extLst>
      <p:ext uri="{BB962C8B-B14F-4D97-AF65-F5344CB8AC3E}">
        <p14:creationId xmlns:p14="http://schemas.microsoft.com/office/powerpoint/2010/main" val="32839699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FF0000"/>
                </a:solidFill>
              </a:rPr>
              <a:t>Examples of why </a:t>
            </a:r>
            <a:r>
              <a:rPr lang="en-US" i="1" dirty="0" smtClean="0"/>
              <a:t>size</a:t>
            </a:r>
            <a:r>
              <a:rPr lang="en-US" dirty="0" smtClean="0">
                <a:solidFill>
                  <a:srgbClr val="FF0000"/>
                </a:solidFill>
              </a:rPr>
              <a:t> mattered</a:t>
            </a:r>
            <a:endParaRPr lang="en-US" dirty="0">
              <a:solidFill>
                <a:srgbClr val="FF0000"/>
              </a:solidFill>
            </a:endParaRPr>
          </a:p>
        </p:txBody>
      </p:sp>
      <p:sp>
        <p:nvSpPr>
          <p:cNvPr id="3" name="Content Placeholder 2"/>
          <p:cNvSpPr>
            <a:spLocks noGrp="1"/>
          </p:cNvSpPr>
          <p:nvPr>
            <p:ph idx="1"/>
          </p:nvPr>
        </p:nvSpPr>
        <p:spPr>
          <a:xfrm>
            <a:off x="141099" y="1143000"/>
            <a:ext cx="8748139" cy="5534077"/>
          </a:xfrm>
        </p:spPr>
        <p:txBody>
          <a:bodyPr>
            <a:normAutofit fontScale="92500" lnSpcReduction="20000"/>
          </a:bodyPr>
          <a:lstStyle/>
          <a:p>
            <a:r>
              <a:rPr lang="en-US" dirty="0" smtClean="0"/>
              <a:t>The </a:t>
            </a:r>
            <a:r>
              <a:rPr lang="en-US" dirty="0"/>
              <a:t>MDG3 Fund allowed for new projects to be developed </a:t>
            </a:r>
            <a:r>
              <a:rPr lang="en-US" dirty="0" smtClean="0"/>
              <a:t>and supported</a:t>
            </a:r>
            <a:r>
              <a:rPr lang="en-US" dirty="0"/>
              <a:t>, and </a:t>
            </a:r>
            <a:r>
              <a:rPr lang="en-US" dirty="0" smtClean="0"/>
              <a:t>helped reach new constituencies of marginalized women:</a:t>
            </a:r>
          </a:p>
          <a:p>
            <a:pPr lvl="1"/>
            <a:r>
              <a:rPr lang="en-US" dirty="0" smtClean="0"/>
              <a:t> </a:t>
            </a:r>
            <a:r>
              <a:rPr lang="en-US" dirty="0" err="1" smtClean="0"/>
              <a:t>Semillas</a:t>
            </a:r>
            <a:r>
              <a:rPr lang="en-US" dirty="0" smtClean="0"/>
              <a:t>’ initiative on women’s </a:t>
            </a:r>
            <a:r>
              <a:rPr lang="en-US" dirty="0"/>
              <a:t>rights to land </a:t>
            </a:r>
            <a:endParaRPr lang="en-US" i="1" dirty="0" smtClean="0"/>
          </a:p>
          <a:p>
            <a:pPr lvl="1"/>
            <a:r>
              <a:rPr lang="en-US" i="1" dirty="0" err="1" smtClean="0"/>
              <a:t>TrustAfrica’s</a:t>
            </a:r>
            <a:r>
              <a:rPr lang="en-US" i="1" dirty="0" smtClean="0"/>
              <a:t> </a:t>
            </a:r>
            <a:r>
              <a:rPr lang="en-US" dirty="0" smtClean="0"/>
              <a:t>new </a:t>
            </a:r>
            <a:r>
              <a:rPr lang="en-US" dirty="0"/>
              <a:t>areas of work on VAW and women’s political </a:t>
            </a:r>
            <a:r>
              <a:rPr lang="en-US" dirty="0" smtClean="0"/>
              <a:t>participation</a:t>
            </a:r>
            <a:endParaRPr lang="en-US" i="1" dirty="0" smtClean="0"/>
          </a:p>
          <a:p>
            <a:pPr lvl="1"/>
            <a:r>
              <a:rPr lang="en-US" i="1" dirty="0" smtClean="0"/>
              <a:t>BREAKTHROUGH’s </a:t>
            </a:r>
            <a:r>
              <a:rPr lang="en-US" dirty="0" smtClean="0"/>
              <a:t>expanded</a:t>
            </a:r>
            <a:r>
              <a:rPr lang="en-US" i="1" dirty="0" smtClean="0"/>
              <a:t> </a:t>
            </a:r>
            <a:r>
              <a:rPr lang="en-US" dirty="0" smtClean="0"/>
              <a:t>work </a:t>
            </a:r>
            <a:r>
              <a:rPr lang="en-US" dirty="0"/>
              <a:t>on VAW and DV to address other manifestations of violence </a:t>
            </a:r>
            <a:r>
              <a:rPr lang="en-US" dirty="0" smtClean="0"/>
              <a:t>(such </a:t>
            </a:r>
            <a:r>
              <a:rPr lang="en-US" dirty="0"/>
              <a:t>as </a:t>
            </a:r>
            <a:r>
              <a:rPr lang="en-US" dirty="0" smtClean="0"/>
              <a:t>early </a:t>
            </a:r>
            <a:r>
              <a:rPr lang="en-US" dirty="0"/>
              <a:t>m</a:t>
            </a:r>
            <a:r>
              <a:rPr lang="en-US" dirty="0" smtClean="0"/>
              <a:t>arriage and sex selective abortion) </a:t>
            </a:r>
          </a:p>
          <a:p>
            <a:pPr lvl="1"/>
            <a:r>
              <a:rPr lang="en-US" i="1" dirty="0" smtClean="0"/>
              <a:t>CREA’s Count Me In </a:t>
            </a:r>
            <a:r>
              <a:rPr lang="en-US" dirty="0" smtClean="0"/>
              <a:t>project uncovered violence against disabled, lesbian and sex worker women; and could re</a:t>
            </a:r>
            <a:r>
              <a:rPr lang="en-US" dirty="0"/>
              <a:t>-</a:t>
            </a:r>
            <a:r>
              <a:rPr lang="en-US" dirty="0" smtClean="0"/>
              <a:t>grant to the organizations of these women to make these ”</a:t>
            </a:r>
            <a:r>
              <a:rPr lang="en-US" dirty="0"/>
              <a:t>really small, poorly resourced </a:t>
            </a:r>
            <a:r>
              <a:rPr lang="en-US" dirty="0" err="1"/>
              <a:t>organisations</a:t>
            </a:r>
            <a:r>
              <a:rPr lang="en-US" dirty="0"/>
              <a:t>, financially sustainable.”  </a:t>
            </a:r>
            <a:endParaRPr lang="en-US" dirty="0" smtClean="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60</a:t>
            </a:fld>
            <a:endParaRPr lang="en-US"/>
          </a:p>
        </p:txBody>
      </p:sp>
    </p:spTree>
    <p:extLst>
      <p:ext uri="{BB962C8B-B14F-4D97-AF65-F5344CB8AC3E}">
        <p14:creationId xmlns:p14="http://schemas.microsoft.com/office/powerpoint/2010/main" val="287040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6474"/>
          </a:xfrm>
        </p:spPr>
        <p:txBody>
          <a:bodyPr>
            <a:noAutofit/>
          </a:bodyPr>
          <a:lstStyle/>
          <a:p>
            <a:r>
              <a:rPr lang="en-US" sz="4000" dirty="0" smtClean="0">
                <a:solidFill>
                  <a:srgbClr val="FF0000"/>
                </a:solidFill>
              </a:rPr>
              <a:t>Examples of why </a:t>
            </a:r>
            <a:r>
              <a:rPr lang="en-US" sz="4000" i="1" dirty="0" smtClean="0">
                <a:solidFill>
                  <a:srgbClr val="FFFFFF"/>
                </a:solidFill>
              </a:rPr>
              <a:t>core support </a:t>
            </a:r>
            <a:r>
              <a:rPr lang="en-US" sz="4000" dirty="0" smtClean="0">
                <a:solidFill>
                  <a:srgbClr val="FF0000"/>
                </a:solidFill>
              </a:rPr>
              <a:t>mattered </a:t>
            </a:r>
            <a:endParaRPr lang="en-US" sz="4000" dirty="0">
              <a:solidFill>
                <a:srgbClr val="FF0000"/>
              </a:solidFill>
            </a:endParaRPr>
          </a:p>
        </p:txBody>
      </p:sp>
      <p:sp>
        <p:nvSpPr>
          <p:cNvPr id="3" name="Content Placeholder 2"/>
          <p:cNvSpPr>
            <a:spLocks noGrp="1"/>
          </p:cNvSpPr>
          <p:nvPr>
            <p:ph idx="1"/>
          </p:nvPr>
        </p:nvSpPr>
        <p:spPr>
          <a:xfrm>
            <a:off x="218486" y="1121224"/>
            <a:ext cx="8725804" cy="5235126"/>
          </a:xfrm>
        </p:spPr>
        <p:txBody>
          <a:bodyPr>
            <a:noAutofit/>
          </a:bodyPr>
          <a:lstStyle/>
          <a:p>
            <a:r>
              <a:rPr lang="en-US" sz="2400" dirty="0"/>
              <a:t>Allowed for organizational strengthening work</a:t>
            </a:r>
            <a:r>
              <a:rPr lang="en-US" sz="2400" dirty="0" smtClean="0"/>
              <a:t>, of their own and ally organizations </a:t>
            </a:r>
          </a:p>
          <a:p>
            <a:r>
              <a:rPr lang="en-US" sz="2400" dirty="0" smtClean="0"/>
              <a:t>Grew </a:t>
            </a:r>
            <a:r>
              <a:rPr lang="en-US" sz="2400" dirty="0"/>
              <a:t>the organization (staff size, scope, offices) – allowed for salary expenses to be covered, which many </a:t>
            </a:r>
            <a:r>
              <a:rPr lang="en-US" sz="2400" dirty="0" smtClean="0"/>
              <a:t>project grants </a:t>
            </a:r>
            <a:r>
              <a:rPr lang="en-US" sz="2400" dirty="0"/>
              <a:t>do </a:t>
            </a:r>
            <a:r>
              <a:rPr lang="en-US" sz="2400" dirty="0" smtClean="0"/>
              <a:t>not </a:t>
            </a:r>
          </a:p>
          <a:p>
            <a:r>
              <a:rPr lang="en-US" sz="2400" dirty="0" smtClean="0"/>
              <a:t>Supported the creation and systematization of knowledge – rare in today’s funding environment </a:t>
            </a:r>
          </a:p>
          <a:p>
            <a:r>
              <a:rPr lang="en-US" sz="2400" dirty="0" smtClean="0"/>
              <a:t>Allowed for purchase of equipment</a:t>
            </a:r>
            <a:r>
              <a:rPr lang="en-US" sz="2400" dirty="0"/>
              <a:t> </a:t>
            </a:r>
            <a:r>
              <a:rPr lang="en-US" sz="2400" dirty="0" smtClean="0"/>
              <a:t>&amp; </a:t>
            </a:r>
            <a:r>
              <a:rPr lang="en-US" sz="2400" dirty="0"/>
              <a:t>upgrade infrastructure </a:t>
            </a:r>
            <a:endParaRPr lang="en-US" sz="2400" dirty="0" smtClean="0"/>
          </a:p>
          <a:p>
            <a:r>
              <a:rPr lang="en-US" sz="2400" dirty="0" smtClean="0"/>
              <a:t>Could work on issues / with constituencies for </a:t>
            </a:r>
            <a:r>
              <a:rPr lang="en-US" sz="2400" dirty="0"/>
              <a:t>which project funding was difficult to find </a:t>
            </a:r>
          </a:p>
          <a:p>
            <a:r>
              <a:rPr lang="en-US" sz="2400" dirty="0" smtClean="0"/>
              <a:t>While these investment </a:t>
            </a:r>
            <a:r>
              <a:rPr lang="en-US" sz="2400" dirty="0"/>
              <a:t>in organizational </a:t>
            </a:r>
            <a:r>
              <a:rPr lang="en-US" sz="2400" dirty="0" smtClean="0"/>
              <a:t>development were valued, such formalization often compromises flexibility and responsiveness.  Respondents appreciated the fact that the Fund’s support allowed them to maintain a good balance </a:t>
            </a:r>
            <a:endParaRPr lang="en-US" sz="2400" dirty="0"/>
          </a:p>
        </p:txBody>
      </p:sp>
      <p:sp>
        <p:nvSpPr>
          <p:cNvPr id="4" name="Footer Placeholder 3"/>
          <p:cNvSpPr>
            <a:spLocks noGrp="1"/>
          </p:cNvSpPr>
          <p:nvPr>
            <p:ph type="ftr" sz="quarter" idx="11"/>
          </p:nvPr>
        </p:nvSpPr>
        <p:spPr/>
        <p:txBody>
          <a:bodyPr/>
          <a:lstStyle/>
          <a:p>
            <a:r>
              <a:rPr lang="en-US" smtClean="0"/>
              <a:t>AWID 2012</a:t>
            </a:r>
            <a:endParaRPr lang="en-US" dirty="0"/>
          </a:p>
        </p:txBody>
      </p:sp>
      <p:sp>
        <p:nvSpPr>
          <p:cNvPr id="5" name="Slide Number Placeholder 4"/>
          <p:cNvSpPr>
            <a:spLocks noGrp="1"/>
          </p:cNvSpPr>
          <p:nvPr>
            <p:ph type="sldNum" sz="quarter" idx="12"/>
          </p:nvPr>
        </p:nvSpPr>
        <p:spPr/>
        <p:txBody>
          <a:bodyPr/>
          <a:lstStyle/>
          <a:p>
            <a:fld id="{2594488F-7B6A-DB40-9373-611621E1FE79}" type="slidenum">
              <a:rPr lang="en-US" smtClean="0"/>
              <a:t>61</a:t>
            </a:fld>
            <a:endParaRPr lang="en-US"/>
          </a:p>
        </p:txBody>
      </p:sp>
    </p:spTree>
    <p:extLst>
      <p:ext uri="{BB962C8B-B14F-4D97-AF65-F5344CB8AC3E}">
        <p14:creationId xmlns:p14="http://schemas.microsoft.com/office/powerpoint/2010/main" val="167363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54" y="-9234"/>
            <a:ext cx="8686800" cy="1143000"/>
          </a:xfrm>
        </p:spPr>
        <p:txBody>
          <a:bodyPr>
            <a:noAutofit/>
          </a:bodyPr>
          <a:lstStyle/>
          <a:p>
            <a:r>
              <a:rPr lang="en-US" dirty="0" smtClean="0">
                <a:solidFill>
                  <a:srgbClr val="FF0000"/>
                </a:solidFill>
              </a:rPr>
              <a:t>Examples of why </a:t>
            </a:r>
            <a:r>
              <a:rPr lang="en-US" dirty="0" smtClean="0">
                <a:solidFill>
                  <a:srgbClr val="FFFFFF"/>
                </a:solidFill>
              </a:rPr>
              <a:t>flexibility </a:t>
            </a:r>
            <a:r>
              <a:rPr lang="en-US" dirty="0" smtClean="0">
                <a:solidFill>
                  <a:srgbClr val="FF0000"/>
                </a:solidFill>
              </a:rPr>
              <a:t>mattered  </a:t>
            </a:r>
            <a:endParaRPr lang="en-US" dirty="0">
              <a:solidFill>
                <a:srgbClr val="FF0000"/>
              </a:solidFill>
            </a:endParaRPr>
          </a:p>
        </p:txBody>
      </p:sp>
      <p:sp>
        <p:nvSpPr>
          <p:cNvPr id="3" name="Content Placeholder 2"/>
          <p:cNvSpPr>
            <a:spLocks noGrp="1"/>
          </p:cNvSpPr>
          <p:nvPr>
            <p:ph idx="1"/>
          </p:nvPr>
        </p:nvSpPr>
        <p:spPr>
          <a:xfrm>
            <a:off x="172454" y="1133766"/>
            <a:ext cx="8686800" cy="5475037"/>
          </a:xfrm>
        </p:spPr>
        <p:txBody>
          <a:bodyPr>
            <a:normAutofit fontScale="85000" lnSpcReduction="20000"/>
          </a:bodyPr>
          <a:lstStyle/>
          <a:p>
            <a:pPr lvl="0"/>
            <a:r>
              <a:rPr lang="en-US" dirty="0" err="1">
                <a:solidFill>
                  <a:srgbClr val="DA271A"/>
                </a:solidFill>
              </a:rPr>
              <a:t>Karama</a:t>
            </a:r>
            <a:r>
              <a:rPr lang="en-US" dirty="0"/>
              <a:t> </a:t>
            </a:r>
            <a:r>
              <a:rPr lang="en-US" dirty="0" smtClean="0"/>
              <a:t>reports it allowed them </a:t>
            </a:r>
            <a:r>
              <a:rPr lang="en-US" i="1" dirty="0" smtClean="0"/>
              <a:t> “to </a:t>
            </a:r>
            <a:r>
              <a:rPr lang="en-US" i="1" dirty="0"/>
              <a:t>be responsive to emerging issues and dramatic shifts in the political context and </a:t>
            </a:r>
            <a:r>
              <a:rPr lang="en-US" i="1" dirty="0" smtClean="0"/>
              <a:t>[to] our partners</a:t>
            </a:r>
            <a:r>
              <a:rPr lang="en-US" i="1" dirty="0"/>
              <a:t>, particularly during and after the Arab uprisings</a:t>
            </a:r>
            <a:r>
              <a:rPr lang="en-US" dirty="0"/>
              <a:t>.” </a:t>
            </a:r>
            <a:r>
              <a:rPr lang="en-US" dirty="0" smtClean="0"/>
              <a:t> </a:t>
            </a:r>
            <a:endParaRPr lang="en-US" dirty="0"/>
          </a:p>
          <a:p>
            <a:pPr lvl="0"/>
            <a:r>
              <a:rPr lang="en-US" dirty="0">
                <a:solidFill>
                  <a:srgbClr val="DA271A"/>
                </a:solidFill>
              </a:rPr>
              <a:t>Casa de la </a:t>
            </a:r>
            <a:r>
              <a:rPr lang="en-US" dirty="0" err="1">
                <a:solidFill>
                  <a:srgbClr val="DA271A"/>
                </a:solidFill>
              </a:rPr>
              <a:t>Mujer</a:t>
            </a:r>
            <a:r>
              <a:rPr lang="en-US" dirty="0">
                <a:solidFill>
                  <a:srgbClr val="DA271A"/>
                </a:solidFill>
              </a:rPr>
              <a:t> </a:t>
            </a:r>
            <a:r>
              <a:rPr lang="en-US" dirty="0" smtClean="0"/>
              <a:t>states, </a:t>
            </a:r>
            <a:r>
              <a:rPr lang="en-US" i="1" dirty="0"/>
              <a:t>“The openness and solidarity of the people at the MDG3 Fund and the Ministry let us make the necessary adjustments to take care of risky and emergency situations to protect women’s lives and integrity.”</a:t>
            </a:r>
            <a:endParaRPr lang="en-US" dirty="0"/>
          </a:p>
          <a:p>
            <a:pPr lvl="0"/>
            <a:r>
              <a:rPr lang="en-US" dirty="0" smtClean="0">
                <a:solidFill>
                  <a:srgbClr val="DA271A"/>
                </a:solidFill>
              </a:rPr>
              <a:t>The </a:t>
            </a:r>
            <a:r>
              <a:rPr lang="en-US" dirty="0" err="1" smtClean="0">
                <a:solidFill>
                  <a:srgbClr val="DA271A"/>
                </a:solidFill>
              </a:rPr>
              <a:t>Huairou</a:t>
            </a:r>
            <a:r>
              <a:rPr lang="en-US" dirty="0" smtClean="0">
                <a:solidFill>
                  <a:srgbClr val="DA271A"/>
                </a:solidFill>
              </a:rPr>
              <a:t> Commission </a:t>
            </a:r>
            <a:r>
              <a:rPr lang="en-US" dirty="0" smtClean="0"/>
              <a:t>says it allowed “</a:t>
            </a:r>
            <a:r>
              <a:rPr lang="en-US" i="1" dirty="0" smtClean="0"/>
              <a:t>our </a:t>
            </a:r>
            <a:r>
              <a:rPr lang="en-US" i="1" dirty="0"/>
              <a:t>members to focus on aspects of women’s empowerment and gender equality which </a:t>
            </a:r>
            <a:r>
              <a:rPr lang="en-US" i="1" u="sng" dirty="0"/>
              <a:t>they</a:t>
            </a:r>
            <a:r>
              <a:rPr lang="en-US" i="1" dirty="0"/>
              <a:t> prioritized – leadership, collective organizing, resource sovereignty, accountability and responsiveness (of government and institutions), and knowledge management and </a:t>
            </a:r>
            <a:r>
              <a:rPr lang="en-US" i="1" dirty="0" smtClean="0"/>
              <a:t>communications.</a:t>
            </a:r>
            <a:r>
              <a:rPr lang="en-US" i="1" dirty="0"/>
              <a:t>”</a:t>
            </a:r>
            <a:endParaRPr lang="en-US" dirty="0"/>
          </a:p>
          <a:p>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62</a:t>
            </a:fld>
            <a:endParaRPr lang="en-US"/>
          </a:p>
        </p:txBody>
      </p:sp>
    </p:spTree>
    <p:extLst>
      <p:ext uri="{BB962C8B-B14F-4D97-AF65-F5344CB8AC3E}">
        <p14:creationId xmlns:p14="http://schemas.microsoft.com/office/powerpoint/2010/main" val="116315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6"/>
            <a:ext cx="8229600" cy="1143000"/>
          </a:xfrm>
        </p:spPr>
        <p:txBody>
          <a:bodyPr>
            <a:normAutofit fontScale="90000"/>
          </a:bodyPr>
          <a:lstStyle/>
          <a:p>
            <a:r>
              <a:rPr lang="en-US" dirty="0" smtClean="0">
                <a:solidFill>
                  <a:srgbClr val="FF0000"/>
                </a:solidFill>
              </a:rPr>
              <a:t>Examples of why </a:t>
            </a:r>
            <a:r>
              <a:rPr lang="en-US" dirty="0" smtClean="0"/>
              <a:t>leveraging other resources</a:t>
            </a:r>
            <a:r>
              <a:rPr lang="en-US" dirty="0" smtClean="0">
                <a:solidFill>
                  <a:srgbClr val="FF0000"/>
                </a:solidFill>
              </a:rPr>
              <a:t> mattered</a:t>
            </a:r>
            <a:endParaRPr lang="en-US" dirty="0">
              <a:solidFill>
                <a:srgbClr val="FF0000"/>
              </a:solidFill>
            </a:endParaRPr>
          </a:p>
        </p:txBody>
      </p:sp>
      <p:sp>
        <p:nvSpPr>
          <p:cNvPr id="3" name="Content Placeholder 2"/>
          <p:cNvSpPr>
            <a:spLocks noGrp="1"/>
          </p:cNvSpPr>
          <p:nvPr>
            <p:ph idx="1"/>
          </p:nvPr>
        </p:nvSpPr>
        <p:spPr>
          <a:xfrm>
            <a:off x="188132" y="1348471"/>
            <a:ext cx="8716784" cy="5315489"/>
          </a:xfrm>
        </p:spPr>
        <p:txBody>
          <a:bodyPr>
            <a:normAutofit fontScale="77500" lnSpcReduction="20000"/>
          </a:bodyPr>
          <a:lstStyle/>
          <a:p>
            <a:r>
              <a:rPr lang="en-US" dirty="0">
                <a:solidFill>
                  <a:srgbClr val="DA271A"/>
                </a:solidFill>
              </a:rPr>
              <a:t>AWDF</a:t>
            </a:r>
            <a:r>
              <a:rPr lang="en-US" dirty="0"/>
              <a:t> was able to use the funding from MDG3 to leverage additional </a:t>
            </a:r>
            <a:r>
              <a:rPr lang="en-US" dirty="0" smtClean="0"/>
              <a:t>resource, support </a:t>
            </a:r>
            <a:r>
              <a:rPr lang="en-US" dirty="0"/>
              <a:t>and </a:t>
            </a:r>
            <a:r>
              <a:rPr lang="en-US" dirty="0" smtClean="0"/>
              <a:t>encourage innovation, </a:t>
            </a:r>
            <a:r>
              <a:rPr lang="en-US" dirty="0"/>
              <a:t>and </a:t>
            </a:r>
            <a:r>
              <a:rPr lang="en-US" dirty="0" smtClean="0"/>
              <a:t>thus invest in </a:t>
            </a:r>
            <a:r>
              <a:rPr lang="en-US" i="1" dirty="0" smtClean="0"/>
              <a:t>“new </a:t>
            </a:r>
            <a:r>
              <a:rPr lang="en-US" i="1" dirty="0"/>
              <a:t>ways to ‘do women’s rights work’</a:t>
            </a:r>
            <a:r>
              <a:rPr lang="en-US" i="1" dirty="0" smtClean="0"/>
              <a:t>. In </a:t>
            </a:r>
            <a:r>
              <a:rPr lang="en-US" i="1" dirty="0"/>
              <a:t>that sense the partnership has enhanced the </a:t>
            </a:r>
            <a:r>
              <a:rPr lang="en-US" i="1" dirty="0" err="1"/>
              <a:t>organisation’s</a:t>
            </a:r>
            <a:r>
              <a:rPr lang="en-US" i="1" dirty="0"/>
              <a:t> ability to grow, broaden its influence, and bring new publics to the table</a:t>
            </a:r>
            <a:r>
              <a:rPr lang="en-US" i="1" dirty="0" smtClean="0"/>
              <a:t>.”</a:t>
            </a:r>
            <a:r>
              <a:rPr lang="en-US" dirty="0" smtClean="0"/>
              <a:t> </a:t>
            </a:r>
          </a:p>
          <a:p>
            <a:r>
              <a:rPr lang="en-US" dirty="0">
                <a:solidFill>
                  <a:srgbClr val="DA271A"/>
                </a:solidFill>
              </a:rPr>
              <a:t>V Day Egypt (</a:t>
            </a:r>
            <a:r>
              <a:rPr lang="en-US" dirty="0" err="1">
                <a:solidFill>
                  <a:srgbClr val="DA271A"/>
                </a:solidFill>
              </a:rPr>
              <a:t>Karama</a:t>
            </a:r>
            <a:r>
              <a:rPr lang="en-US" dirty="0" smtClean="0">
                <a:solidFill>
                  <a:srgbClr val="DA271A"/>
                </a:solidFill>
              </a:rPr>
              <a:t>) </a:t>
            </a:r>
            <a:r>
              <a:rPr lang="en-US" dirty="0" err="1" smtClean="0"/>
              <a:t>says:</a:t>
            </a:r>
            <a:r>
              <a:rPr lang="en-US" i="1" dirty="0" err="1" smtClean="0"/>
              <a:t>This</a:t>
            </a:r>
            <a:r>
              <a:rPr lang="en-US" i="1" dirty="0" smtClean="0"/>
              <a:t> [funding] </a:t>
            </a:r>
            <a:r>
              <a:rPr lang="en-US" i="1" dirty="0"/>
              <a:t>helped internationalize the issues and the women’s groups, </a:t>
            </a:r>
            <a:r>
              <a:rPr lang="en-US" i="1" dirty="0" smtClean="0"/>
              <a:t>and … provide[d] </a:t>
            </a:r>
            <a:r>
              <a:rPr lang="en-US" i="1" dirty="0"/>
              <a:t>a level of protection. It’s more difficult to shut down an alliance of women’s groups when there is international government </a:t>
            </a:r>
            <a:r>
              <a:rPr lang="en-US" i="1" dirty="0" smtClean="0"/>
              <a:t>funding. </a:t>
            </a:r>
          </a:p>
          <a:p>
            <a:r>
              <a:rPr lang="en-US" i="1" dirty="0" smtClean="0">
                <a:solidFill>
                  <a:srgbClr val="DA271A"/>
                </a:solidFill>
              </a:rPr>
              <a:t>NWI </a:t>
            </a:r>
            <a:r>
              <a:rPr lang="en-US" i="1" dirty="0" smtClean="0"/>
              <a:t>says: Through </a:t>
            </a:r>
            <a:r>
              <a:rPr lang="en-US" i="1" dirty="0"/>
              <a:t>this project, our profile has been enhanced so that we are well regarded and sought after by multilateral organizations, national governments, academic institutions, media outlets and other members of civil society for the skills and expertise we can offer</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63</a:t>
            </a:fld>
            <a:endParaRPr lang="en-US"/>
          </a:p>
        </p:txBody>
      </p:sp>
    </p:spTree>
    <p:extLst>
      <p:ext uri="{BB962C8B-B14F-4D97-AF65-F5344CB8AC3E}">
        <p14:creationId xmlns:p14="http://schemas.microsoft.com/office/powerpoint/2010/main" val="12730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Examples of </a:t>
            </a:r>
            <a:r>
              <a:rPr lang="en-US" dirty="0">
                <a:solidFill>
                  <a:srgbClr val="FF0000"/>
                </a:solidFill>
              </a:rPr>
              <a:t>why </a:t>
            </a:r>
            <a:r>
              <a:rPr lang="en-US" dirty="0">
                <a:solidFill>
                  <a:srgbClr val="FFFFFF"/>
                </a:solidFill>
              </a:rPr>
              <a:t>multi-year funding </a:t>
            </a:r>
            <a:r>
              <a:rPr lang="en-US" dirty="0" smtClean="0">
                <a:solidFill>
                  <a:srgbClr val="FF0000"/>
                </a:solidFill>
              </a:rPr>
              <a:t>mattered:</a:t>
            </a:r>
            <a:endParaRPr lang="en-US" dirty="0">
              <a:solidFill>
                <a:srgbClr val="FF0000"/>
              </a:solidFill>
            </a:endParaRPr>
          </a:p>
        </p:txBody>
      </p:sp>
      <p:sp>
        <p:nvSpPr>
          <p:cNvPr id="3" name="Content Placeholder 2"/>
          <p:cNvSpPr>
            <a:spLocks noGrp="1"/>
          </p:cNvSpPr>
          <p:nvPr>
            <p:ph idx="1"/>
          </p:nvPr>
        </p:nvSpPr>
        <p:spPr>
          <a:xfrm>
            <a:off x="457200" y="1600200"/>
            <a:ext cx="8229600" cy="5049568"/>
          </a:xfrm>
        </p:spPr>
        <p:txBody>
          <a:bodyPr>
            <a:normAutofit fontScale="85000" lnSpcReduction="10000"/>
          </a:bodyPr>
          <a:lstStyle/>
          <a:p>
            <a:pPr lvl="0"/>
            <a:r>
              <a:rPr lang="en-US" dirty="0"/>
              <a:t>Multiannual funding meant that new programs had time to evolve and could show some initial results.</a:t>
            </a:r>
          </a:p>
          <a:p>
            <a:pPr lvl="0"/>
            <a:r>
              <a:rPr lang="en-US" dirty="0"/>
              <a:t>Groups felt they achieved more because of the cumulative nature of the work and ability to focus on the </a:t>
            </a:r>
            <a:r>
              <a:rPr lang="en-US" dirty="0" smtClean="0"/>
              <a:t>work (rather than fresh fundraising)</a:t>
            </a:r>
            <a:endParaRPr lang="en-US" dirty="0"/>
          </a:p>
          <a:p>
            <a:pPr lvl="0"/>
            <a:r>
              <a:rPr lang="en-US" dirty="0"/>
              <a:t>The extension </a:t>
            </a:r>
            <a:r>
              <a:rPr lang="en-US" dirty="0" smtClean="0"/>
              <a:t>of the grant helped support </a:t>
            </a:r>
            <a:r>
              <a:rPr lang="en-US" dirty="0"/>
              <a:t>the transitioning of projects supported by the MDG3 fund.</a:t>
            </a:r>
          </a:p>
          <a:p>
            <a:pPr lvl="0"/>
            <a:r>
              <a:rPr lang="en-US" dirty="0"/>
              <a:t>Timing of the fund was also fortuitous – these grants were approved just as the financial crisis was really hitting and supported these groups through a difficult period when many other donors were pulling back</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64</a:t>
            </a:fld>
            <a:endParaRPr lang="en-US"/>
          </a:p>
        </p:txBody>
      </p:sp>
    </p:spTree>
    <p:extLst>
      <p:ext uri="{BB962C8B-B14F-4D97-AF65-F5344CB8AC3E}">
        <p14:creationId xmlns:p14="http://schemas.microsoft.com/office/powerpoint/2010/main" val="99993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And why </a:t>
            </a:r>
            <a:r>
              <a:rPr lang="en-US" dirty="0" smtClean="0"/>
              <a:t>the grassroots-to-global </a:t>
            </a:r>
            <a:r>
              <a:rPr lang="en-US" dirty="0">
                <a:solidFill>
                  <a:srgbClr val="FF0000"/>
                </a:solidFill>
              </a:rPr>
              <a:t>funding mattered</a:t>
            </a:r>
          </a:p>
        </p:txBody>
      </p:sp>
      <p:sp>
        <p:nvSpPr>
          <p:cNvPr id="3" name="Content Placeholder 2"/>
          <p:cNvSpPr>
            <a:spLocks noGrp="1"/>
          </p:cNvSpPr>
          <p:nvPr>
            <p:ph idx="1"/>
          </p:nvPr>
        </p:nvSpPr>
        <p:spPr>
          <a:xfrm>
            <a:off x="250843" y="1600199"/>
            <a:ext cx="8685428" cy="5121275"/>
          </a:xfrm>
        </p:spPr>
        <p:txBody>
          <a:bodyPr>
            <a:normAutofit fontScale="85000" lnSpcReduction="10000"/>
          </a:bodyPr>
          <a:lstStyle/>
          <a:p>
            <a:r>
              <a:rPr lang="en-US" dirty="0" smtClean="0"/>
              <a:t>In today’s globalized and highly integrated policy environment, women cannot create systemic change by working solely at the grassroots level.  But global advocacy without grassroots linkages is also problematic</a:t>
            </a:r>
          </a:p>
          <a:p>
            <a:r>
              <a:rPr lang="en-US" dirty="0" smtClean="0"/>
              <a:t>Economic policies and development cooperation agendas, for instance, cannot be effectively challenged or influenced through grassroots activism – they must be engaged at the global level, but in ways informed by grassroots priorities </a:t>
            </a:r>
          </a:p>
          <a:p>
            <a:r>
              <a:rPr lang="en-US" dirty="0" smtClean="0"/>
              <a:t>Similarly, important norm structures like human rights and labor standards are created by multilateral institutions that must be influenced through global advocacy.</a:t>
            </a:r>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65</a:t>
            </a:fld>
            <a:endParaRPr lang="en-US"/>
          </a:p>
        </p:txBody>
      </p:sp>
    </p:spTree>
    <p:extLst>
      <p:ext uri="{BB962C8B-B14F-4D97-AF65-F5344CB8AC3E}">
        <p14:creationId xmlns:p14="http://schemas.microsoft.com/office/powerpoint/2010/main" val="25148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And why </a:t>
            </a:r>
            <a:r>
              <a:rPr lang="en-US" dirty="0"/>
              <a:t>the grassroots-to-global </a:t>
            </a:r>
            <a:r>
              <a:rPr lang="en-US" dirty="0">
                <a:solidFill>
                  <a:srgbClr val="FF0000"/>
                </a:solidFill>
              </a:rPr>
              <a:t>funding </a:t>
            </a:r>
            <a:r>
              <a:rPr lang="en-US" dirty="0" smtClean="0">
                <a:solidFill>
                  <a:srgbClr val="FF0000"/>
                </a:solidFill>
              </a:rPr>
              <a:t>mattered - 2</a:t>
            </a:r>
            <a:endParaRPr lang="en-US" dirty="0"/>
          </a:p>
        </p:txBody>
      </p:sp>
      <p:sp>
        <p:nvSpPr>
          <p:cNvPr id="3" name="Content Placeholder 2"/>
          <p:cNvSpPr>
            <a:spLocks noGrp="1"/>
          </p:cNvSpPr>
          <p:nvPr>
            <p:ph idx="1"/>
          </p:nvPr>
        </p:nvSpPr>
        <p:spPr>
          <a:xfrm>
            <a:off x="457200" y="1600200"/>
            <a:ext cx="8229600" cy="4922642"/>
          </a:xfrm>
        </p:spPr>
        <p:txBody>
          <a:bodyPr>
            <a:normAutofit fontScale="85000" lnSpcReduction="20000"/>
          </a:bodyPr>
          <a:lstStyle/>
          <a:p>
            <a:r>
              <a:rPr lang="en-US" dirty="0"/>
              <a:t>Forces like religious </a:t>
            </a:r>
            <a:r>
              <a:rPr lang="en-US" dirty="0" smtClean="0"/>
              <a:t>fundamentalism, criminal networks </a:t>
            </a:r>
            <a:r>
              <a:rPr lang="en-US" dirty="0"/>
              <a:t>and conflict also need to </a:t>
            </a:r>
            <a:r>
              <a:rPr lang="en-US" dirty="0" smtClean="0"/>
              <a:t>be challenged and resisted through well-coordinated action at both </a:t>
            </a:r>
            <a:r>
              <a:rPr lang="en-US" dirty="0"/>
              <a:t>local and global </a:t>
            </a:r>
            <a:r>
              <a:rPr lang="en-US" dirty="0" smtClean="0"/>
              <a:t>levels</a:t>
            </a:r>
          </a:p>
          <a:p>
            <a:r>
              <a:rPr lang="en-US" dirty="0" smtClean="0"/>
              <a:t>Global spaces for women to convene, refresh their knowledge, agendas and strategies are critical in today’s reality</a:t>
            </a:r>
            <a:endParaRPr lang="en-US" dirty="0"/>
          </a:p>
          <a:p>
            <a:r>
              <a:rPr lang="en-US" dirty="0"/>
              <a:t>The fund’s support of groups like AWID, IAWJ, NWI, WIEGO, and WIGJ, enabled vital global advocacy and achievements (ILO 189, DAC language on gender equality, global hearings, ICC </a:t>
            </a:r>
            <a:r>
              <a:rPr lang="en-US" dirty="0" err="1"/>
              <a:t>judgements</a:t>
            </a:r>
            <a:r>
              <a:rPr lang="en-US" dirty="0"/>
              <a:t>, etc.) while simultaneously advancing women’s empowerment on the ground</a:t>
            </a:r>
          </a:p>
          <a:p>
            <a:endParaRPr lang="en-US"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66</a:t>
            </a:fld>
            <a:endParaRPr lang="en-US"/>
          </a:p>
        </p:txBody>
      </p:sp>
    </p:spTree>
    <p:extLst>
      <p:ext uri="{BB962C8B-B14F-4D97-AF65-F5344CB8AC3E}">
        <p14:creationId xmlns:p14="http://schemas.microsoft.com/office/powerpoint/2010/main" val="20090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Supplementary Data</a:t>
            </a: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67</a:t>
            </a:fld>
            <a:endParaRPr lang="en-US"/>
          </a:p>
        </p:txBody>
      </p:sp>
    </p:spTree>
    <p:extLst>
      <p:ext uri="{BB962C8B-B14F-4D97-AF65-F5344CB8AC3E}">
        <p14:creationId xmlns:p14="http://schemas.microsoft.com/office/powerpoint/2010/main" val="8909056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14"/>
            <a:ext cx="8229600" cy="1143000"/>
          </a:xfrm>
        </p:spPr>
        <p:txBody>
          <a:bodyPr/>
          <a:lstStyle/>
          <a:p>
            <a:r>
              <a:rPr lang="en-US" dirty="0" smtClean="0"/>
              <a:t>The survey questionnaire</a:t>
            </a:r>
            <a:endParaRPr lang="en-US" dirty="0"/>
          </a:p>
        </p:txBody>
      </p:sp>
      <p:sp>
        <p:nvSpPr>
          <p:cNvPr id="6" name="Content Placeholder 5"/>
          <p:cNvSpPr>
            <a:spLocks noGrp="1"/>
          </p:cNvSpPr>
          <p:nvPr>
            <p:ph idx="1"/>
          </p:nvPr>
        </p:nvSpPr>
        <p:spPr>
          <a:xfrm>
            <a:off x="457200" y="1118086"/>
            <a:ext cx="8229600" cy="5008077"/>
          </a:xfrm>
        </p:spPr>
        <p:txBody>
          <a:bodyPr>
            <a:normAutofit fontScale="92500" lnSpcReduction="10000"/>
          </a:bodyPr>
          <a:lstStyle/>
          <a:p>
            <a:pPr marL="514350" lvl="0" indent="-514350">
              <a:buFont typeface="+mj-lt"/>
              <a:buAutoNum type="arabicPeriod"/>
            </a:pPr>
            <a:r>
              <a:rPr lang="en-US" dirty="0"/>
              <a:t>If you were to name five key achievements of your MDG3 Fund-supported work, what would they be? (Please describe briefly</a:t>
            </a:r>
            <a:r>
              <a:rPr lang="en-US" dirty="0" smtClean="0"/>
              <a:t>)</a:t>
            </a:r>
            <a:endParaRPr lang="en-US" sz="3200" dirty="0"/>
          </a:p>
          <a:p>
            <a:pPr marL="514350" lvl="0" indent="-514350">
              <a:buFont typeface="+mj-lt"/>
              <a:buAutoNum type="arabicPeriod"/>
            </a:pPr>
            <a:r>
              <a:rPr lang="en-US" dirty="0"/>
              <a:t>What were the main advantages </a:t>
            </a:r>
            <a:r>
              <a:rPr lang="en-US" dirty="0" smtClean="0"/>
              <a:t>(up to 5) of </a:t>
            </a:r>
            <a:r>
              <a:rPr lang="en-US" dirty="0"/>
              <a:t>the MDG3 Fund type of grant compared to other grants / funds you have received for your work? </a:t>
            </a:r>
            <a:endParaRPr lang="en-US" dirty="0" smtClean="0"/>
          </a:p>
          <a:p>
            <a:pPr marL="514350" indent="-514350">
              <a:buFont typeface="+mj-lt"/>
              <a:buAutoNum type="arabicPeriod"/>
            </a:pPr>
            <a:r>
              <a:rPr lang="en-US" dirty="0"/>
              <a:t> </a:t>
            </a:r>
            <a:r>
              <a:rPr lang="en-US" sz="3600" dirty="0"/>
              <a:t>How did the MDG3 Fund impact your organization’s work for advancing women’s rights / gender equality? (tick as many as you think apply to your organization</a:t>
            </a:r>
            <a:r>
              <a:rPr lang="en-US" sz="3600" dirty="0" smtClean="0"/>
              <a:t>)</a:t>
            </a:r>
            <a:endParaRPr lang="en-US" sz="3600" dirty="0"/>
          </a:p>
          <a:p>
            <a:pPr marL="514350" indent="-514350">
              <a:buFont typeface="+mj-lt"/>
              <a:buAutoNum type="arabicPeriod"/>
            </a:pP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68</a:t>
            </a:fld>
            <a:endParaRPr lang="en-US"/>
          </a:p>
        </p:txBody>
      </p:sp>
    </p:spTree>
    <p:extLst>
      <p:ext uri="{BB962C8B-B14F-4D97-AF65-F5344CB8AC3E}">
        <p14:creationId xmlns:p14="http://schemas.microsoft.com/office/powerpoint/2010/main" val="3341223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Question 3 pre-coded options:</a:t>
            </a:r>
            <a:endParaRPr lang="en-US" dirty="0"/>
          </a:p>
        </p:txBody>
      </p:sp>
      <p:sp>
        <p:nvSpPr>
          <p:cNvPr id="3" name="Content Placeholder 2"/>
          <p:cNvSpPr>
            <a:spLocks noGrp="1"/>
          </p:cNvSpPr>
          <p:nvPr>
            <p:ph idx="1"/>
          </p:nvPr>
        </p:nvSpPr>
        <p:spPr>
          <a:xfrm>
            <a:off x="172454" y="987834"/>
            <a:ext cx="8971546" cy="5754527"/>
          </a:xfrm>
        </p:spPr>
        <p:txBody>
          <a:bodyPr>
            <a:noAutofit/>
          </a:bodyPr>
          <a:lstStyle/>
          <a:p>
            <a:pPr marL="971550" lvl="1" indent="-514350">
              <a:buFont typeface="+mj-lt"/>
              <a:buAutoNum type="alphaLcPeriod"/>
            </a:pPr>
            <a:r>
              <a:rPr lang="en-US" sz="1600" dirty="0"/>
              <a:t>We were able to reach / serve / support / empower </a:t>
            </a:r>
            <a:r>
              <a:rPr lang="en-US" sz="1600" i="1" dirty="0"/>
              <a:t>a larger number</a:t>
            </a:r>
            <a:r>
              <a:rPr lang="en-US" sz="1600" dirty="0"/>
              <a:t> of women / women’s organizations </a:t>
            </a:r>
          </a:p>
          <a:p>
            <a:pPr marL="971550" lvl="1" indent="-514350">
              <a:buFont typeface="+mj-lt"/>
              <a:buAutoNum type="alphaLcPeriod"/>
            </a:pPr>
            <a:r>
              <a:rPr lang="en-US" sz="1600" dirty="0"/>
              <a:t>We were able to increase our </a:t>
            </a:r>
            <a:r>
              <a:rPr lang="en-US" sz="1600" i="1" dirty="0"/>
              <a:t>geographic</a:t>
            </a:r>
            <a:r>
              <a:rPr lang="en-US" sz="1600" dirty="0"/>
              <a:t> coverage or reach or work in new communities / areas / provinces / countries / regions</a:t>
            </a:r>
          </a:p>
          <a:p>
            <a:pPr marL="971550" lvl="1" indent="-514350">
              <a:buFont typeface="+mj-lt"/>
              <a:buAutoNum type="alphaLcPeriod"/>
            </a:pPr>
            <a:r>
              <a:rPr lang="en-US" sz="1600" dirty="0"/>
              <a:t>We were able to strengthen the number of women in leadership roles / quality of women’s leadership at different levels</a:t>
            </a:r>
          </a:p>
          <a:p>
            <a:pPr marL="971550" lvl="1" indent="-514350">
              <a:buFont typeface="+mj-lt"/>
              <a:buAutoNum type="alphaLcPeriod"/>
            </a:pPr>
            <a:r>
              <a:rPr lang="en-US" sz="1600" dirty="0"/>
              <a:t>We were able to launch </a:t>
            </a:r>
            <a:r>
              <a:rPr lang="en-US" sz="1600" i="1" dirty="0"/>
              <a:t>new initiatives, programs or strategies</a:t>
            </a:r>
            <a:r>
              <a:rPr lang="en-US" sz="1600" dirty="0"/>
              <a:t> to increase our effectiveness</a:t>
            </a:r>
          </a:p>
          <a:p>
            <a:pPr marL="971550" lvl="1" indent="-514350">
              <a:buFont typeface="+mj-lt"/>
              <a:buAutoNum type="alphaLcPeriod"/>
            </a:pPr>
            <a:r>
              <a:rPr lang="en-US" sz="1600" dirty="0"/>
              <a:t>We were able to focus on new issues or new constituencies of women, or reach / involve a more diverse range of women (e.g. indigenous women, young women, etc. etc.)</a:t>
            </a:r>
          </a:p>
          <a:p>
            <a:pPr marL="971550" lvl="1" indent="-514350">
              <a:buFont typeface="+mj-lt"/>
              <a:buAutoNum type="alphaLcPeriod"/>
            </a:pPr>
            <a:r>
              <a:rPr lang="en-US" sz="1600" dirty="0"/>
              <a:t>We were able to bring women / women’s organizations together across various divides and build collective power and identity</a:t>
            </a:r>
          </a:p>
          <a:p>
            <a:pPr marL="971550" lvl="1" indent="-514350">
              <a:buFont typeface="+mj-lt"/>
              <a:buAutoNum type="alphaLcPeriod"/>
            </a:pPr>
            <a:r>
              <a:rPr lang="en-US" sz="1600" dirty="0"/>
              <a:t>We were able to build alliances with other movements and organizations </a:t>
            </a:r>
          </a:p>
          <a:p>
            <a:pPr marL="971550" lvl="1" indent="-514350">
              <a:buFont typeface="+mj-lt"/>
              <a:buAutoNum type="alphaLcPeriod"/>
            </a:pPr>
            <a:r>
              <a:rPr lang="en-US" sz="1600" dirty="0"/>
              <a:t>We were able to influence the gender perspectives / strategies of other movements, sectors, and organizations</a:t>
            </a:r>
          </a:p>
          <a:p>
            <a:pPr marL="971550" lvl="1" indent="-514350">
              <a:buFont typeface="+mj-lt"/>
              <a:buAutoNum type="alphaLcPeriod"/>
            </a:pPr>
            <a:r>
              <a:rPr lang="en-US" sz="1600" dirty="0"/>
              <a:t>We were able to do more effective advocacy to change discriminatory laws, policies, etc.</a:t>
            </a:r>
          </a:p>
          <a:p>
            <a:pPr marL="971550" lvl="1" indent="-514350">
              <a:buFont typeface="+mj-lt"/>
              <a:buAutoNum type="alphaLcPeriod"/>
            </a:pPr>
            <a:r>
              <a:rPr lang="en-US" sz="1600" dirty="0"/>
              <a:t>We were able to prevent the rolling back / reversal of past gender equality gains or achievements</a:t>
            </a:r>
          </a:p>
          <a:p>
            <a:pPr marL="971550" lvl="1" indent="-514350">
              <a:buFont typeface="+mj-lt"/>
              <a:buAutoNum type="alphaLcPeriod"/>
            </a:pPr>
            <a:r>
              <a:rPr lang="en-US" sz="1600" dirty="0"/>
              <a:t>We were able to track reversals, backlash, and challenges to change more effectively</a:t>
            </a:r>
          </a:p>
          <a:p>
            <a:pPr marL="971550" lvl="1" indent="-514350">
              <a:buFont typeface="+mj-lt"/>
              <a:buAutoNum type="alphaLcPeriod"/>
            </a:pPr>
            <a:r>
              <a:rPr lang="en-US" sz="1600" dirty="0"/>
              <a:t>We were able to survive / continue our work in very challenging contexts</a:t>
            </a:r>
          </a:p>
          <a:p>
            <a:pPr marL="971550" lvl="1" indent="-514350">
              <a:buFont typeface="+mj-lt"/>
              <a:buAutoNum type="alphaLcPeriod"/>
            </a:pPr>
            <a:r>
              <a:rPr lang="en-US" sz="1600" dirty="0"/>
              <a:t>Other impacts on our organization’s work not listed above (please describe briefly):</a:t>
            </a:r>
          </a:p>
          <a:p>
            <a:endParaRPr lang="en-US" sz="1600"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69</a:t>
            </a:fld>
            <a:endParaRPr lang="en-US"/>
          </a:p>
        </p:txBody>
      </p:sp>
    </p:spTree>
    <p:extLst>
      <p:ext uri="{BB962C8B-B14F-4D97-AF65-F5344CB8AC3E}">
        <p14:creationId xmlns:p14="http://schemas.microsoft.com/office/powerpoint/2010/main" val="200105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70468"/>
            <a:ext cx="9144000" cy="6187532"/>
          </a:xfrm>
          <a:prstGeom prst="rect">
            <a:avLst/>
          </a:prstGeom>
        </p:spPr>
      </p:pic>
      <p:sp>
        <p:nvSpPr>
          <p:cNvPr id="4" name="TextBox 3"/>
          <p:cNvSpPr txBox="1"/>
          <p:nvPr/>
        </p:nvSpPr>
        <p:spPr>
          <a:xfrm>
            <a:off x="1" y="34615"/>
            <a:ext cx="9007230" cy="584776"/>
          </a:xfrm>
          <a:prstGeom prst="rect">
            <a:avLst/>
          </a:prstGeom>
          <a:noFill/>
        </p:spPr>
        <p:txBody>
          <a:bodyPr wrap="square" rtlCol="0">
            <a:spAutoFit/>
          </a:bodyPr>
          <a:lstStyle/>
          <a:p>
            <a:pPr algn="ctr"/>
            <a:r>
              <a:rPr lang="en-US" sz="3200" dirty="0" smtClean="0"/>
              <a:t>The work of our 25 respondents reached or covered</a:t>
            </a:r>
            <a:endParaRPr lang="en-US" sz="3200" dirty="0"/>
          </a:p>
        </p:txBody>
      </p:sp>
      <p:sp>
        <p:nvSpPr>
          <p:cNvPr id="5" name="TextBox 4"/>
          <p:cNvSpPr txBox="1"/>
          <p:nvPr/>
        </p:nvSpPr>
        <p:spPr>
          <a:xfrm>
            <a:off x="771409" y="2570698"/>
            <a:ext cx="7045569" cy="3785652"/>
          </a:xfrm>
          <a:prstGeom prst="rect">
            <a:avLst/>
          </a:prstGeom>
          <a:noFill/>
        </p:spPr>
        <p:txBody>
          <a:bodyPr wrap="square" rtlCol="0">
            <a:spAutoFit/>
          </a:bodyPr>
          <a:lstStyle/>
          <a:p>
            <a:pPr marL="1143000" indent="-1143000" algn="ctr">
              <a:buFont typeface="Arial"/>
              <a:buChar char="•"/>
            </a:pPr>
            <a:r>
              <a:rPr lang="en-US" sz="6000" b="1" dirty="0" smtClean="0">
                <a:solidFill>
                  <a:schemeClr val="bg1"/>
                </a:solidFill>
              </a:rPr>
              <a:t>163 </a:t>
            </a:r>
            <a:r>
              <a:rPr lang="en-US" sz="6000" b="1" dirty="0">
                <a:solidFill>
                  <a:schemeClr val="bg1"/>
                </a:solidFill>
              </a:rPr>
              <a:t>Countries, </a:t>
            </a:r>
            <a:endParaRPr lang="en-US" sz="6000" b="1" dirty="0" smtClean="0">
              <a:solidFill>
                <a:schemeClr val="bg1"/>
              </a:solidFill>
            </a:endParaRPr>
          </a:p>
          <a:p>
            <a:pPr marL="1143000" indent="-1143000" algn="ctr">
              <a:buFont typeface="Arial"/>
              <a:buChar char="•"/>
            </a:pPr>
            <a:r>
              <a:rPr lang="en-US" sz="6000" b="1" dirty="0" smtClean="0">
                <a:solidFill>
                  <a:schemeClr val="bg1"/>
                </a:solidFill>
              </a:rPr>
              <a:t>6 </a:t>
            </a:r>
            <a:r>
              <a:rPr lang="en-US" sz="6000" b="1" dirty="0">
                <a:solidFill>
                  <a:schemeClr val="bg1"/>
                </a:solidFill>
              </a:rPr>
              <a:t>continents, </a:t>
            </a:r>
            <a:endParaRPr lang="en-US" sz="6000" b="1" dirty="0" smtClean="0">
              <a:solidFill>
                <a:schemeClr val="bg1"/>
              </a:solidFill>
            </a:endParaRPr>
          </a:p>
          <a:p>
            <a:pPr marL="1143000" indent="-1143000" algn="ctr">
              <a:buFont typeface="Arial"/>
              <a:buChar char="•"/>
            </a:pPr>
            <a:r>
              <a:rPr lang="en-US" sz="6000" b="1" dirty="0" smtClean="0">
                <a:solidFill>
                  <a:schemeClr val="bg1"/>
                </a:solidFill>
              </a:rPr>
              <a:t>15 </a:t>
            </a:r>
            <a:r>
              <a:rPr lang="en-US" sz="6000" b="1" dirty="0">
                <a:solidFill>
                  <a:schemeClr val="bg1"/>
                </a:solidFill>
              </a:rPr>
              <a:t>regions</a:t>
            </a:r>
          </a:p>
          <a:p>
            <a:pPr algn="ctr"/>
            <a:endParaRPr lang="en-US" sz="6000" b="1" dirty="0">
              <a:solidFill>
                <a:schemeClr val="bg1"/>
              </a:solidFill>
            </a:endParaRPr>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6" name="Slide Number Placeholder 5"/>
          <p:cNvSpPr>
            <a:spLocks noGrp="1"/>
          </p:cNvSpPr>
          <p:nvPr>
            <p:ph type="sldNum" sz="quarter" idx="12"/>
          </p:nvPr>
        </p:nvSpPr>
        <p:spPr/>
        <p:txBody>
          <a:bodyPr/>
          <a:lstStyle/>
          <a:p>
            <a:fld id="{2CACD695-697A-7342-A896-D530825AC395}" type="slidenum">
              <a:rPr lang="en-US" smtClean="0"/>
              <a:t>7</a:t>
            </a:fld>
            <a:endParaRPr lang="en-US"/>
          </a:p>
        </p:txBody>
      </p:sp>
    </p:spTree>
    <p:extLst>
      <p:ext uri="{BB962C8B-B14F-4D97-AF65-F5344CB8AC3E}">
        <p14:creationId xmlns:p14="http://schemas.microsoft.com/office/powerpoint/2010/main" val="15951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6"/>
            <a:ext cx="8229600" cy="1143000"/>
          </a:xfrm>
        </p:spPr>
        <p:txBody>
          <a:bodyPr>
            <a:noAutofit/>
          </a:bodyPr>
          <a:lstStyle/>
          <a:p>
            <a:pPr lvl="0" algn="l"/>
            <a:r>
              <a:rPr lang="en-US" sz="3200" dirty="0" smtClean="0"/>
              <a:t>4. Please </a:t>
            </a:r>
            <a:r>
              <a:rPr lang="en-US" sz="3200" dirty="0"/>
              <a:t>help us by quantifying some of these impacts as accurately as possible:</a:t>
            </a:r>
            <a:br>
              <a:rPr lang="en-US"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1687367"/>
              </p:ext>
            </p:extLst>
          </p:nvPr>
        </p:nvGraphicFramePr>
        <p:xfrm>
          <a:off x="172452" y="1050925"/>
          <a:ext cx="8748140" cy="5675755"/>
        </p:xfrm>
        <a:graphic>
          <a:graphicData uri="http://schemas.openxmlformats.org/drawingml/2006/table">
            <a:tbl>
              <a:tblPr firstRow="1" bandRow="1">
                <a:tableStyleId>{5C22544A-7EE6-4342-B048-85BDC9FD1C3A}</a:tableStyleId>
              </a:tblPr>
              <a:tblGrid>
                <a:gridCol w="3041470"/>
                <a:gridCol w="1332600"/>
                <a:gridCol w="2869015"/>
                <a:gridCol w="1505055"/>
              </a:tblGrid>
              <a:tr h="818834">
                <a:tc>
                  <a:txBody>
                    <a:bodyPr/>
                    <a:lstStyle/>
                    <a:p>
                      <a:pPr algn="ctr">
                        <a:spcAft>
                          <a:spcPts val="0"/>
                        </a:spcAft>
                      </a:pPr>
                      <a:r>
                        <a:rPr lang="en-US" sz="2400" dirty="0">
                          <a:effectLst/>
                          <a:latin typeface="Calibri"/>
                          <a:ea typeface="ＭＳ 明朝"/>
                          <a:cs typeface="Times New Roman"/>
                        </a:rPr>
                        <a:t>BEFORE</a:t>
                      </a:r>
                      <a:endParaRPr lang="en-US" sz="2400" dirty="0">
                        <a:effectLst/>
                        <a:latin typeface="Helvetica"/>
                        <a:ea typeface="ＭＳ 明朝"/>
                        <a:cs typeface="Times New Roman"/>
                      </a:endParaRPr>
                    </a:p>
                  </a:txBody>
                  <a:tcPr marL="68580" marR="68580" marT="0" marB="0"/>
                </a:tc>
                <a:tc>
                  <a:txBody>
                    <a:bodyPr/>
                    <a:lstStyle/>
                    <a:p>
                      <a:pPr algn="ctr">
                        <a:spcAft>
                          <a:spcPts val="0"/>
                        </a:spcAft>
                      </a:pPr>
                      <a:r>
                        <a:rPr lang="en-US" sz="2400" dirty="0">
                          <a:effectLst/>
                          <a:latin typeface="Calibri"/>
                          <a:ea typeface="ＭＳ 明朝"/>
                          <a:cs typeface="Times New Roman"/>
                        </a:rPr>
                        <a:t> </a:t>
                      </a:r>
                      <a:endParaRPr lang="en-US" sz="2400" dirty="0">
                        <a:effectLst/>
                        <a:latin typeface="Helvetica"/>
                        <a:ea typeface="ＭＳ 明朝"/>
                        <a:cs typeface="Times New Roman"/>
                      </a:endParaRPr>
                    </a:p>
                  </a:txBody>
                  <a:tcPr marL="68580" marR="68580" marT="0" marB="0"/>
                </a:tc>
                <a:tc>
                  <a:txBody>
                    <a:bodyPr/>
                    <a:lstStyle/>
                    <a:p>
                      <a:pPr algn="ctr">
                        <a:spcAft>
                          <a:spcPts val="0"/>
                        </a:spcAft>
                      </a:pPr>
                      <a:r>
                        <a:rPr lang="en-US" sz="2400" dirty="0">
                          <a:effectLst/>
                          <a:latin typeface="Calibri"/>
                          <a:ea typeface="ＭＳ 明朝"/>
                          <a:cs typeface="Times New Roman"/>
                        </a:rPr>
                        <a:t>AFTER</a:t>
                      </a:r>
                      <a:endParaRPr lang="en-US" sz="2400" dirty="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 </a:t>
                      </a:r>
                      <a:endParaRPr lang="en-US" sz="1600">
                        <a:effectLst/>
                        <a:latin typeface="Helvetica"/>
                        <a:ea typeface="ＭＳ 明朝"/>
                        <a:cs typeface="Times New Roman"/>
                      </a:endParaRPr>
                    </a:p>
                  </a:txBody>
                  <a:tcPr marL="68580" marR="68580" marT="0" marB="0"/>
                </a:tc>
              </a:tr>
              <a:tr h="1009522">
                <a:tc>
                  <a:txBody>
                    <a:bodyPr/>
                    <a:lstStyle/>
                    <a:p>
                      <a:pPr>
                        <a:spcAft>
                          <a:spcPts val="0"/>
                        </a:spcAft>
                      </a:pPr>
                      <a:r>
                        <a:rPr lang="en-US" sz="1600">
                          <a:effectLst/>
                          <a:latin typeface="Calibri"/>
                          <a:ea typeface="ＭＳ 明朝"/>
                          <a:cs typeface="Times New Roman"/>
                        </a:rPr>
                        <a:t>Before receiving the MDG3 Fund grant, we reached (approx.) this many women:</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(e.g., 10,000)</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After receiving the MDG3 Fund grant, we reached (approx.) this many women:</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(e.g. 17,000)</a:t>
                      </a:r>
                      <a:endParaRPr lang="en-US" sz="1600">
                        <a:effectLst/>
                        <a:latin typeface="Helvetica"/>
                        <a:ea typeface="ＭＳ 明朝"/>
                        <a:cs typeface="Times New Roman"/>
                      </a:endParaRPr>
                    </a:p>
                  </a:txBody>
                  <a:tcPr marL="68580" marR="68580" marT="0" marB="0"/>
                </a:tc>
              </a:tr>
              <a:tr h="1346029">
                <a:tc>
                  <a:txBody>
                    <a:bodyPr/>
                    <a:lstStyle/>
                    <a:p>
                      <a:pPr>
                        <a:spcAft>
                          <a:spcPts val="0"/>
                        </a:spcAft>
                      </a:pPr>
                      <a:r>
                        <a:rPr lang="en-US" sz="1600">
                          <a:effectLst/>
                          <a:latin typeface="Calibri"/>
                          <a:ea typeface="ＭＳ 明朝"/>
                          <a:cs typeface="Times New Roman"/>
                        </a:rPr>
                        <a:t>[If you are a women’s fund or network] Before receiving the MDG3 Fund grant, we reached (approx..) this many organizations:</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(e.g., 47)</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After receiving the MDG3 Fund grant, we reached (approx.) this many organizations:</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(e.g. 75)</a:t>
                      </a:r>
                      <a:endParaRPr lang="en-US" sz="1600">
                        <a:effectLst/>
                        <a:latin typeface="Helvetica"/>
                        <a:ea typeface="ＭＳ 明朝"/>
                        <a:cs typeface="Times New Roman"/>
                      </a:endParaRPr>
                    </a:p>
                  </a:txBody>
                  <a:tcPr marL="68580" marR="68580" marT="0" marB="0"/>
                </a:tc>
              </a:tr>
              <a:tr h="818834">
                <a:tc>
                  <a:txBody>
                    <a:bodyPr/>
                    <a:lstStyle/>
                    <a:p>
                      <a:pPr>
                        <a:spcAft>
                          <a:spcPts val="0"/>
                        </a:spcAft>
                      </a:pPr>
                      <a:r>
                        <a:rPr lang="en-US" sz="1600">
                          <a:effectLst/>
                          <a:latin typeface="Calibri"/>
                          <a:ea typeface="ＭＳ 明朝"/>
                          <a:cs typeface="Times New Roman"/>
                        </a:rPr>
                        <a:t>Before receiving the MDG3 Fund grant, our total staff strength was:</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(e.g. 23)</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After receiving the MDG3 Fund grant, our total staff strength was:</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(e.g. 40)</a:t>
                      </a:r>
                      <a:endParaRPr lang="en-US" sz="1600">
                        <a:effectLst/>
                        <a:latin typeface="Helvetica"/>
                        <a:ea typeface="ＭＳ 明朝"/>
                        <a:cs typeface="Times New Roman"/>
                      </a:endParaRPr>
                    </a:p>
                  </a:txBody>
                  <a:tcPr marL="68580" marR="68580" marT="0" marB="0"/>
                </a:tc>
              </a:tr>
              <a:tr h="1682536">
                <a:tc>
                  <a:txBody>
                    <a:bodyPr/>
                    <a:lstStyle/>
                    <a:p>
                      <a:pPr>
                        <a:spcAft>
                          <a:spcPts val="0"/>
                        </a:spcAft>
                      </a:pPr>
                      <a:r>
                        <a:rPr lang="en-US" sz="1600">
                          <a:effectLst/>
                          <a:latin typeface="Calibri"/>
                          <a:ea typeface="ＭＳ 明朝"/>
                          <a:cs typeface="Times New Roman"/>
                        </a:rPr>
                        <a:t>Our geographic coverage before the MDG3 Fund grant: (use whatever measure is most relevant to your work: provinces, cities, states, countries, regions)</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(e.g. 7 provin-ces/ 8 countries)</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a:effectLst/>
                          <a:latin typeface="Calibri"/>
                          <a:ea typeface="ＭＳ 明朝"/>
                          <a:cs typeface="Times New Roman"/>
                        </a:rPr>
                        <a:t>Our geographic coverage after the MDG3 Fund grant:</a:t>
                      </a:r>
                      <a:endParaRPr lang="en-US" sz="1600">
                        <a:effectLst/>
                        <a:latin typeface="Helvetica"/>
                        <a:ea typeface="ＭＳ 明朝"/>
                        <a:cs typeface="Times New Roman"/>
                      </a:endParaRPr>
                    </a:p>
                  </a:txBody>
                  <a:tcPr marL="68580" marR="68580" marT="0" marB="0"/>
                </a:tc>
                <a:tc>
                  <a:txBody>
                    <a:bodyPr/>
                    <a:lstStyle/>
                    <a:p>
                      <a:pPr>
                        <a:spcAft>
                          <a:spcPts val="0"/>
                        </a:spcAft>
                      </a:pPr>
                      <a:r>
                        <a:rPr lang="en-US" sz="1600" dirty="0">
                          <a:effectLst/>
                          <a:latin typeface="Calibri"/>
                          <a:ea typeface="ＭＳ 明朝"/>
                          <a:cs typeface="Times New Roman"/>
                        </a:rPr>
                        <a:t>(e.g. 10 </a:t>
                      </a:r>
                      <a:r>
                        <a:rPr lang="en-US" sz="1600" dirty="0" err="1">
                          <a:effectLst/>
                          <a:latin typeface="Calibri"/>
                          <a:ea typeface="ＭＳ 明朝"/>
                          <a:cs typeface="Times New Roman"/>
                        </a:rPr>
                        <a:t>provin-ces</a:t>
                      </a:r>
                      <a:r>
                        <a:rPr lang="en-US" sz="1600" dirty="0">
                          <a:effectLst/>
                          <a:latin typeface="Calibri"/>
                          <a:ea typeface="ＭＳ 明朝"/>
                          <a:cs typeface="Times New Roman"/>
                        </a:rPr>
                        <a:t> / 14 countries)</a:t>
                      </a:r>
                      <a:endParaRPr lang="en-US" sz="1600" dirty="0">
                        <a:effectLst/>
                        <a:latin typeface="Helvetica"/>
                        <a:ea typeface="ＭＳ 明朝"/>
                        <a:cs typeface="Times New Roman"/>
                      </a:endParaRPr>
                    </a:p>
                  </a:txBody>
                  <a:tcPr marL="68580" marR="68580" marT="0" marB="0"/>
                </a:tc>
              </a:tr>
            </a:tbl>
          </a:graphicData>
        </a:graphic>
      </p:graphicFrame>
      <p:sp>
        <p:nvSpPr>
          <p:cNvPr id="3" name="Footer Placeholder 2"/>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70</a:t>
            </a:fld>
            <a:endParaRPr lang="en-US"/>
          </a:p>
        </p:txBody>
      </p:sp>
    </p:spTree>
    <p:extLst>
      <p:ext uri="{BB962C8B-B14F-4D97-AF65-F5344CB8AC3E}">
        <p14:creationId xmlns:p14="http://schemas.microsoft.com/office/powerpoint/2010/main" val="2044509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9278"/>
            <a:ext cx="8229600" cy="6303323"/>
          </a:xfrm>
        </p:spPr>
        <p:txBody>
          <a:bodyPr>
            <a:normAutofit fontScale="55000" lnSpcReduction="20000"/>
          </a:bodyPr>
          <a:lstStyle/>
          <a:p>
            <a:pPr marL="514350" lvl="0" indent="-514350">
              <a:buFont typeface="+mj-lt"/>
              <a:buAutoNum type="arabicPeriod" startAt="5"/>
            </a:pPr>
            <a:r>
              <a:rPr lang="en-US" dirty="0"/>
              <a:t>If the MDG3 Fund grant enabled you to launch new programs or strategies, or to deepen, strengthen, or expand existing programs or strategies, please describe these briefly or share links to / or attach reports where we could find this information:</a:t>
            </a:r>
            <a:endParaRPr lang="en-US" sz="36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0" indent="0">
              <a:buNone/>
            </a:pPr>
            <a:endParaRPr lang="en-US" sz="3600" dirty="0"/>
          </a:p>
          <a:p>
            <a:pPr marL="514350" lvl="0" indent="-514350">
              <a:buFont typeface="+mj-lt"/>
              <a:buAutoNum type="arabicPeriod" startAt="5"/>
            </a:pPr>
            <a:r>
              <a:rPr lang="en-US" dirty="0"/>
              <a:t>If the grant enabled you to do more effective advocacy to change discriminatory laws, policies, etc., please describe these efforts briefly below:</a:t>
            </a:r>
            <a:endParaRPr lang="en-US" sz="36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514350" lvl="0" indent="-514350">
              <a:buFont typeface="+mj-lt"/>
              <a:buAutoNum type="arabicPeriod" startAt="5"/>
            </a:pPr>
            <a:r>
              <a:rPr lang="en-US" dirty="0" smtClean="0"/>
              <a:t>If </a:t>
            </a:r>
            <a:r>
              <a:rPr lang="en-US" dirty="0"/>
              <a:t>the </a:t>
            </a:r>
            <a:r>
              <a:rPr lang="en-US" sz="3300" dirty="0"/>
              <a:t>grant</a:t>
            </a:r>
            <a:r>
              <a:rPr lang="en-US" dirty="0"/>
              <a:t> helped you prevent the rolling back / reversal of past gender equality gains or achievements, please describe these briefly, or insert links to / attach relevant reports that discuss this:</a:t>
            </a:r>
            <a:endParaRPr lang="en-US" sz="36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971550" lvl="1" indent="-514350">
              <a:buFont typeface="+mj-lt"/>
              <a:buAutoNum type="alphaLcPeriod"/>
            </a:pPr>
            <a:r>
              <a:rPr lang="en-US" dirty="0"/>
              <a:t>….</a:t>
            </a:r>
            <a:endParaRPr lang="en-US" sz="3200" dirty="0"/>
          </a:p>
          <a:p>
            <a:pPr marL="0" indent="0">
              <a:buNone/>
            </a:pPr>
            <a:endParaRPr lang="en-US" dirty="0"/>
          </a:p>
          <a:p>
            <a:pPr marL="514350" indent="-514350">
              <a:buFont typeface="+mj-lt"/>
              <a:buAutoNum type="arabicPeriod" startAt="5"/>
            </a:pPr>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71</a:t>
            </a:fld>
            <a:endParaRPr lang="en-US"/>
          </a:p>
        </p:txBody>
      </p:sp>
    </p:spTree>
    <p:extLst>
      <p:ext uri="{BB962C8B-B14F-4D97-AF65-F5344CB8AC3E}">
        <p14:creationId xmlns:p14="http://schemas.microsoft.com/office/powerpoint/2010/main" val="58688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9085"/>
            <a:ext cx="8229600" cy="1143000"/>
          </a:xfrm>
        </p:spPr>
        <p:txBody>
          <a:bodyPr>
            <a:noAutofit/>
          </a:bodyPr>
          <a:lstStyle/>
          <a:p>
            <a:pPr marL="457200" lvl="0" indent="-457200" algn="l">
              <a:buFont typeface="+mj-lt"/>
              <a:buAutoNum type="arabicPeriod" startAt="8"/>
            </a:pPr>
            <a:r>
              <a:rPr lang="en-US" sz="2400" dirty="0" smtClean="0"/>
              <a:t>Many </a:t>
            </a:r>
            <a:r>
              <a:rPr lang="en-US" sz="2400" dirty="0"/>
              <a:t>MDG3 Fund recipients reported, in our interviews with them late last year, that the grant enhanced </a:t>
            </a:r>
            <a:r>
              <a:rPr lang="en-US" sz="2400" b="1" i="1" dirty="0"/>
              <a:t>the capacity of their organizations</a:t>
            </a:r>
            <a:r>
              <a:rPr lang="en-US" sz="2400" dirty="0"/>
              <a:t> in different ways.  Please tell us if the grant has enhanced your organizational capacity in any of the following ways: (tick as many as apply)</a:t>
            </a:r>
            <a:br>
              <a:rPr lang="en-US" sz="2400" dirty="0"/>
            </a:br>
            <a:endParaRPr lang="en-US" sz="2400" dirty="0"/>
          </a:p>
        </p:txBody>
      </p:sp>
      <p:sp>
        <p:nvSpPr>
          <p:cNvPr id="3" name="Content Placeholder 2"/>
          <p:cNvSpPr>
            <a:spLocks noGrp="1"/>
          </p:cNvSpPr>
          <p:nvPr>
            <p:ph idx="1"/>
          </p:nvPr>
        </p:nvSpPr>
        <p:spPr>
          <a:xfrm>
            <a:off x="250844" y="2101957"/>
            <a:ext cx="8435956" cy="4525963"/>
          </a:xfrm>
        </p:spPr>
        <p:txBody>
          <a:bodyPr>
            <a:noAutofit/>
          </a:bodyPr>
          <a:lstStyle/>
          <a:p>
            <a:pPr marL="514350" indent="-514350">
              <a:buFont typeface="+mj-lt"/>
              <a:buAutoNum type="alphaLcPeriod"/>
            </a:pPr>
            <a:r>
              <a:rPr lang="en-US" sz="1600" dirty="0"/>
              <a:t>Increased participation and role of younger women activists in the organization</a:t>
            </a:r>
          </a:p>
          <a:p>
            <a:pPr marL="514350" indent="-514350">
              <a:buFont typeface="+mj-lt"/>
              <a:buAutoNum type="alphaLcPeriod"/>
            </a:pPr>
            <a:r>
              <a:rPr lang="en-US" sz="1600" dirty="0"/>
              <a:t>Allowed us to increase staff size</a:t>
            </a:r>
          </a:p>
          <a:p>
            <a:pPr marL="514350" indent="-514350">
              <a:buFont typeface="+mj-lt"/>
              <a:buAutoNum type="alphaLcPeriod"/>
            </a:pPr>
            <a:r>
              <a:rPr lang="en-US" sz="1600" dirty="0"/>
              <a:t>Allowed us to invest in developing stronger organizational systems (finance, M&amp;E, human resources, etc.)</a:t>
            </a:r>
          </a:p>
          <a:p>
            <a:pPr marL="514350" indent="-514350">
              <a:buFont typeface="+mj-lt"/>
              <a:buAutoNum type="alphaLcPeriod"/>
            </a:pPr>
            <a:r>
              <a:rPr lang="en-US" sz="1600" dirty="0"/>
              <a:t>Increased our credibility / legitimacy as an organization with (tick as many as apply):</a:t>
            </a:r>
          </a:p>
          <a:p>
            <a:pPr lvl="2"/>
            <a:r>
              <a:rPr lang="en-US" sz="1600" dirty="0"/>
              <a:t>Other donors</a:t>
            </a:r>
          </a:p>
          <a:p>
            <a:pPr lvl="2"/>
            <a:r>
              <a:rPr lang="en-US" sz="1600" dirty="0"/>
              <a:t>Policy makers / government officials</a:t>
            </a:r>
          </a:p>
          <a:p>
            <a:pPr lvl="2"/>
            <a:r>
              <a:rPr lang="en-US" sz="1600" dirty="0"/>
              <a:t>Other NGOs / civil society organizations</a:t>
            </a:r>
          </a:p>
          <a:p>
            <a:pPr lvl="2"/>
            <a:r>
              <a:rPr lang="en-US" sz="1600" dirty="0"/>
              <a:t>Other women’s organizations</a:t>
            </a:r>
          </a:p>
          <a:p>
            <a:pPr lvl="2"/>
            <a:r>
              <a:rPr lang="en-US" sz="1600" dirty="0"/>
              <a:t>Others (specify): </a:t>
            </a:r>
            <a:endParaRPr lang="en-US" sz="1600" dirty="0" smtClean="0"/>
          </a:p>
          <a:p>
            <a:pPr marL="514350" indent="-514350">
              <a:buFont typeface="+mj-lt"/>
              <a:buAutoNum type="alphaLcPeriod" startAt="5"/>
            </a:pPr>
            <a:r>
              <a:rPr lang="en-US" sz="1600" dirty="0"/>
              <a:t>Other ways in which our organizational capacity has been strengthened:</a:t>
            </a:r>
          </a:p>
          <a:p>
            <a:pPr lvl="2"/>
            <a:r>
              <a:rPr lang="en-US" sz="1600" dirty="0"/>
              <a:t>…</a:t>
            </a:r>
          </a:p>
          <a:p>
            <a:pPr lvl="2"/>
            <a:r>
              <a:rPr lang="en-US" sz="1600" dirty="0"/>
              <a:t>…</a:t>
            </a:r>
          </a:p>
          <a:p>
            <a:pPr lvl="2"/>
            <a:r>
              <a:rPr lang="en-US" sz="1600" dirty="0"/>
              <a:t>…</a:t>
            </a:r>
          </a:p>
          <a:p>
            <a:pPr lvl="2"/>
            <a:r>
              <a:rPr lang="en-US" sz="1600" dirty="0"/>
              <a:t>…</a:t>
            </a:r>
          </a:p>
          <a:p>
            <a:pPr lvl="2"/>
            <a:r>
              <a:rPr lang="en-US" sz="1600" dirty="0"/>
              <a:t>…</a:t>
            </a:r>
          </a:p>
          <a:p>
            <a:pPr lvl="2"/>
            <a:endParaRPr lang="en-US" sz="1600" dirty="0"/>
          </a:p>
          <a:p>
            <a:endParaRPr lang="en-US" sz="1600"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72</a:t>
            </a:fld>
            <a:endParaRPr lang="en-US"/>
          </a:p>
        </p:txBody>
      </p:sp>
    </p:spTree>
    <p:extLst>
      <p:ext uri="{BB962C8B-B14F-4D97-AF65-F5344CB8AC3E}">
        <p14:creationId xmlns:p14="http://schemas.microsoft.com/office/powerpoint/2010/main" val="2787552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89189"/>
          </a:xfrm>
        </p:spPr>
        <p:txBody>
          <a:bodyPr>
            <a:noAutofit/>
          </a:bodyPr>
          <a:lstStyle/>
          <a:p>
            <a:pPr marL="457200" lvl="0" indent="-457200" algn="l">
              <a:buFont typeface="+mj-lt"/>
              <a:buAutoNum type="arabicPeriod" startAt="9"/>
            </a:pPr>
            <a:r>
              <a:rPr lang="en-US" sz="2000" dirty="0"/>
              <a:t>We know that advancing women’s rights and gender equality involves changes at individual, community and societal levels, and in both the formal domain of law and policy as well as the informal arena of culture, beliefs, norms, and practices. The Gender at Work framework </a:t>
            </a:r>
            <a:r>
              <a:rPr lang="en-US" sz="2000" dirty="0" smtClean="0"/>
              <a:t>provides </a:t>
            </a:r>
            <a:r>
              <a:rPr lang="en-US" sz="2000" dirty="0"/>
              <a:t>a way of </a:t>
            </a:r>
            <a:r>
              <a:rPr lang="en-US" sz="2000" dirty="0" smtClean="0"/>
              <a:t>analyzing </a:t>
            </a:r>
            <a:r>
              <a:rPr lang="en-US" sz="2000" dirty="0"/>
              <a:t>changes in all these. </a:t>
            </a:r>
            <a:r>
              <a:rPr lang="en-US" sz="2000" dirty="0" smtClean="0"/>
              <a:t> [Please]share </a:t>
            </a:r>
            <a:r>
              <a:rPr lang="en-US" sz="2000" dirty="0"/>
              <a:t>with us, briefly, even small shifts or changes that the MDG3 Fund grant helped you advance or accelerate, in each of these gender equality domains </a:t>
            </a:r>
            <a:br>
              <a:rPr lang="en-US" sz="2000" dirty="0"/>
            </a:br>
            <a:endParaRPr lang="en-US" sz="20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7243" r="-17243"/>
          <a:stretch>
            <a:fillRect/>
          </a:stretch>
        </p:blipFill>
        <p:spPr bwMode="auto">
          <a:xfrm>
            <a:off x="0" y="2483305"/>
            <a:ext cx="9144000" cy="4374695"/>
          </a:xfrm>
          <a:prstGeom prst="rect">
            <a:avLst/>
          </a:prstGeom>
          <a:noFill/>
          <a:ln>
            <a:noFill/>
          </a:ln>
        </p:spPr>
      </p:pic>
      <p:sp>
        <p:nvSpPr>
          <p:cNvPr id="3" name="Footer Placeholder 2"/>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CACD695-697A-7342-A896-D530825AC395}" type="slidenum">
              <a:rPr lang="en-US" smtClean="0"/>
              <a:t>73</a:t>
            </a:fld>
            <a:endParaRPr lang="en-US"/>
          </a:p>
        </p:txBody>
      </p:sp>
    </p:spTree>
    <p:extLst>
      <p:ext uri="{BB962C8B-B14F-4D97-AF65-F5344CB8AC3E}">
        <p14:creationId xmlns:p14="http://schemas.microsoft.com/office/powerpoint/2010/main" val="4131539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099" y="297918"/>
            <a:ext cx="8763817" cy="6428763"/>
          </a:xfrm>
        </p:spPr>
        <p:txBody>
          <a:bodyPr>
            <a:noAutofit/>
          </a:bodyPr>
          <a:lstStyle/>
          <a:p>
            <a:pPr marL="971550" lvl="1" indent="-514350">
              <a:buFont typeface="+mj-lt"/>
              <a:buAutoNum type="alphaLcPeriod"/>
            </a:pPr>
            <a:r>
              <a:rPr lang="en-US" sz="1400" dirty="0"/>
              <a:t>Perceivable shifts / changes, if any, at the level of consciousness /attitudes / awareness of rights at the individual level, including among women themselves, during the grant period:</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971550" lvl="1" indent="-514350">
              <a:buFont typeface="+mj-lt"/>
              <a:buAutoNum type="alphaLcPeriod"/>
            </a:pPr>
            <a:r>
              <a:rPr lang="en-US" sz="1400" dirty="0"/>
              <a:t>Perceivable shifts / changes, if any, at the level of cultural norms, attitudes, practices, within the community / society during the grant period:</a:t>
            </a:r>
          </a:p>
          <a:p>
            <a:pPr marL="1428750" lvl="2" indent="-514350">
              <a:buFont typeface="+mj-lt"/>
              <a:buAutoNum type="romanUcPeriod"/>
            </a:pPr>
            <a:endParaRPr lang="en-US" sz="1400" dirty="0"/>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971550" lvl="1" indent="-514350">
              <a:buFont typeface="+mj-lt"/>
              <a:buAutoNum type="alphaLcPeriod"/>
            </a:pPr>
            <a:r>
              <a:rPr lang="en-US" sz="1400" dirty="0" smtClean="0"/>
              <a:t>Perceivable </a:t>
            </a:r>
            <a:r>
              <a:rPr lang="en-US" sz="1400" dirty="0"/>
              <a:t>shifts / changes, if any, at the level of individual rights, access to resources, or access to public decision-making or leadership roles:</a:t>
            </a:r>
          </a:p>
          <a:p>
            <a:pPr marL="1428750" lvl="2" indent="-514350">
              <a:buFont typeface="+mj-lt"/>
              <a:buAutoNum type="romanUcPeriod"/>
            </a:pPr>
            <a:endParaRPr lang="en-US" sz="1400" dirty="0"/>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514350" indent="-514350">
              <a:buFont typeface="+mj-lt"/>
              <a:buAutoNum type="alphaLcPeriod"/>
            </a:pPr>
            <a:r>
              <a:rPr lang="en-US" sz="1400" dirty="0"/>
              <a:t> </a:t>
            </a:r>
          </a:p>
          <a:p>
            <a:pPr marL="971550" lvl="1" indent="-514350">
              <a:buFont typeface="+mj-lt"/>
              <a:buAutoNum type="alphaLcPeriod" startAt="4"/>
            </a:pPr>
            <a:r>
              <a:rPr lang="en-US" sz="1400" dirty="0"/>
              <a:t>Perceivable shifts / changes we have observed, if any, at the level of formal laws, policies, or resource allocations</a:t>
            </a:r>
          </a:p>
          <a:p>
            <a:pPr marL="1428750" lvl="2" indent="-514350">
              <a:buFont typeface="+mj-lt"/>
              <a:buAutoNum type="romanUcPeriod"/>
            </a:pPr>
            <a:r>
              <a:rPr lang="en-US" sz="1400" dirty="0" smtClean="0"/>
              <a:t>…</a:t>
            </a:r>
            <a:endParaRPr lang="en-US" sz="1400" dirty="0"/>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pPr marL="1428750" lvl="2" indent="-514350">
              <a:buFont typeface="+mj-lt"/>
              <a:buAutoNum type="romanUcPeriod"/>
            </a:pPr>
            <a:r>
              <a:rPr lang="en-US" sz="1400" dirty="0"/>
              <a:t>…</a:t>
            </a:r>
          </a:p>
          <a:p>
            <a:endParaRPr lang="en-US" sz="1400"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74</a:t>
            </a:fld>
            <a:endParaRPr lang="en-US"/>
          </a:p>
        </p:txBody>
      </p:sp>
    </p:spTree>
    <p:extLst>
      <p:ext uri="{BB962C8B-B14F-4D97-AF65-F5344CB8AC3E}">
        <p14:creationId xmlns:p14="http://schemas.microsoft.com/office/powerpoint/2010/main" val="1881170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58556"/>
            <a:ext cx="8385005" cy="5832926"/>
          </a:xfrm>
        </p:spPr>
        <p:txBody>
          <a:bodyPr>
            <a:normAutofit fontScale="70000" lnSpcReduction="20000"/>
          </a:bodyPr>
          <a:lstStyle/>
          <a:p>
            <a:pPr marL="514350" lvl="0" indent="-514350">
              <a:buFont typeface="+mj-lt"/>
              <a:buAutoNum type="arabicPeriod" startAt="10"/>
            </a:pPr>
            <a:r>
              <a:rPr lang="en-US" dirty="0"/>
              <a:t>Please describe any other ways expected or unexpected outcomes of your MDG3 Fund – supported work that are not reflected in the answers to the previous questions: </a:t>
            </a:r>
            <a:endParaRPr lang="en-US" sz="3600" dirty="0"/>
          </a:p>
          <a:p>
            <a:pPr lvl="2"/>
            <a:r>
              <a:rPr lang="en-US" dirty="0"/>
              <a:t>….</a:t>
            </a:r>
            <a:endParaRPr lang="en-US" sz="2800" dirty="0"/>
          </a:p>
          <a:p>
            <a:pPr lvl="2"/>
            <a:r>
              <a:rPr lang="en-US" dirty="0"/>
              <a:t>….</a:t>
            </a:r>
            <a:endParaRPr lang="en-US" sz="2800" dirty="0"/>
          </a:p>
          <a:p>
            <a:pPr lvl="2"/>
            <a:r>
              <a:rPr lang="en-US" dirty="0"/>
              <a:t>….</a:t>
            </a:r>
            <a:endParaRPr lang="en-US" sz="2800" dirty="0"/>
          </a:p>
          <a:p>
            <a:pPr lvl="2"/>
            <a:r>
              <a:rPr lang="en-US" dirty="0"/>
              <a:t>….</a:t>
            </a:r>
            <a:endParaRPr lang="en-US" sz="2800" dirty="0"/>
          </a:p>
          <a:p>
            <a:pPr lvl="2"/>
            <a:r>
              <a:rPr lang="en-US" dirty="0"/>
              <a:t>….</a:t>
            </a:r>
            <a:endParaRPr lang="en-US" sz="2800" dirty="0"/>
          </a:p>
          <a:p>
            <a:pPr marL="0" indent="0" algn="ctr">
              <a:buNone/>
            </a:pPr>
            <a:r>
              <a:rPr lang="en-US" dirty="0"/>
              <a:t> </a:t>
            </a:r>
            <a:endParaRPr lang="en-US" sz="3600" dirty="0"/>
          </a:p>
          <a:p>
            <a:pPr marL="0" indent="0" algn="ctr">
              <a:buNone/>
            </a:pPr>
            <a:r>
              <a:rPr lang="en-US" dirty="0"/>
              <a:t> </a:t>
            </a:r>
            <a:endParaRPr lang="en-US" sz="3600" dirty="0"/>
          </a:p>
          <a:p>
            <a:pPr marL="0" indent="0" algn="ctr">
              <a:buNone/>
            </a:pPr>
            <a:r>
              <a:rPr lang="en-US" b="1" dirty="0"/>
              <a:t>Thank you very much for your </a:t>
            </a:r>
            <a:endParaRPr lang="en-US" sz="2000" dirty="0"/>
          </a:p>
          <a:p>
            <a:pPr marL="0" indent="0" algn="ctr">
              <a:buNone/>
            </a:pPr>
            <a:r>
              <a:rPr lang="en-US" b="1" dirty="0"/>
              <a:t>valuable time and information!</a:t>
            </a:r>
            <a:endParaRPr lang="en-US" sz="2000" dirty="0"/>
          </a:p>
          <a:p>
            <a:pPr marL="0" indent="0" algn="ctr">
              <a:buNone/>
            </a:pPr>
            <a:r>
              <a:rPr lang="en-US" dirty="0"/>
              <a:t> </a:t>
            </a:r>
            <a:endParaRPr lang="en-US" sz="3600" dirty="0"/>
          </a:p>
          <a:p>
            <a:pPr marL="0" indent="0">
              <a:buNone/>
            </a:pPr>
            <a:r>
              <a:rPr lang="en-US" u="sng" dirty="0"/>
              <a:t>Optional</a:t>
            </a:r>
            <a:endParaRPr lang="en-US" sz="3600" dirty="0"/>
          </a:p>
          <a:p>
            <a:pPr marL="0" indent="0">
              <a:buNone/>
            </a:pPr>
            <a:r>
              <a:rPr lang="en-US" dirty="0"/>
              <a:t>Name of Organization:</a:t>
            </a:r>
            <a:endParaRPr lang="en-US" sz="3600" dirty="0"/>
          </a:p>
          <a:p>
            <a:pPr marL="0" indent="0">
              <a:buNone/>
            </a:pPr>
            <a:r>
              <a:rPr lang="en-US" dirty="0"/>
              <a:t>Location:</a:t>
            </a:r>
            <a:endParaRPr lang="en-US" sz="3600" dirty="0"/>
          </a:p>
          <a:p>
            <a:pPr marL="0" indent="0">
              <a:buNone/>
            </a:pPr>
            <a:r>
              <a:rPr lang="en-US" dirty="0"/>
              <a:t>Name and email address of the person who filled this questionnaire (in case of the need for any follow-up or clarifications:</a:t>
            </a:r>
            <a:endParaRPr lang="en-US" sz="3600" dirty="0"/>
          </a:p>
          <a:p>
            <a:endParaRPr lang="en-US"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4" name="Slide Number Placeholder 3"/>
          <p:cNvSpPr>
            <a:spLocks noGrp="1"/>
          </p:cNvSpPr>
          <p:nvPr>
            <p:ph type="sldNum" sz="quarter" idx="12"/>
          </p:nvPr>
        </p:nvSpPr>
        <p:spPr/>
        <p:txBody>
          <a:bodyPr/>
          <a:lstStyle/>
          <a:p>
            <a:fld id="{2CACD695-697A-7342-A896-D530825AC395}" type="slidenum">
              <a:rPr lang="en-US" smtClean="0"/>
              <a:t>75</a:t>
            </a:fld>
            <a:endParaRPr lang="en-US"/>
          </a:p>
        </p:txBody>
      </p:sp>
    </p:spTree>
    <p:extLst>
      <p:ext uri="{BB962C8B-B14F-4D97-AF65-F5344CB8AC3E}">
        <p14:creationId xmlns:p14="http://schemas.microsoft.com/office/powerpoint/2010/main" val="30122474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43"/>
            <a:ext cx="8229600" cy="1143000"/>
          </a:xfrm>
        </p:spPr>
        <p:txBody>
          <a:bodyPr/>
          <a:lstStyle/>
          <a:p>
            <a:r>
              <a:rPr lang="en-US" dirty="0" smtClean="0">
                <a:solidFill>
                  <a:srgbClr val="FF0000"/>
                </a:solidFill>
              </a:rPr>
              <a:t>Advantages of the Fund resources:</a:t>
            </a:r>
            <a:endParaRPr lang="en-US" dirty="0">
              <a:solidFill>
                <a:srgbClr val="FF0000"/>
              </a:solidFill>
            </a:endParaRPr>
          </a:p>
        </p:txBody>
      </p:sp>
      <p:sp>
        <p:nvSpPr>
          <p:cNvPr id="3" name="Content Placeholder 2"/>
          <p:cNvSpPr>
            <a:spLocks noGrp="1"/>
          </p:cNvSpPr>
          <p:nvPr>
            <p:ph idx="1"/>
          </p:nvPr>
        </p:nvSpPr>
        <p:spPr>
          <a:xfrm>
            <a:off x="254000" y="919757"/>
            <a:ext cx="8655538" cy="5648085"/>
          </a:xfrm>
        </p:spPr>
        <p:txBody>
          <a:bodyPr>
            <a:normAutofit/>
          </a:bodyPr>
          <a:lstStyle/>
          <a:p>
            <a:pPr lvl="0"/>
            <a:r>
              <a:rPr lang="en-US" sz="2800" dirty="0"/>
              <a:t>Unique </a:t>
            </a:r>
            <a:r>
              <a:rPr lang="en-US" sz="2800" dirty="0" smtClean="0"/>
              <a:t>scale</a:t>
            </a:r>
            <a:r>
              <a:rPr lang="en-US" sz="2800" dirty="0"/>
              <a:t>: the size of grants </a:t>
            </a:r>
            <a:r>
              <a:rPr lang="en-US" sz="2800" dirty="0" smtClean="0"/>
              <a:t>enabled major </a:t>
            </a:r>
            <a:r>
              <a:rPr lang="en-US" sz="2800" dirty="0"/>
              <a:t>expansion </a:t>
            </a:r>
            <a:r>
              <a:rPr lang="en-US" sz="2800" dirty="0" smtClean="0"/>
              <a:t>- geographically, demographically, </a:t>
            </a:r>
            <a:r>
              <a:rPr lang="en-US" sz="2800" dirty="0"/>
              <a:t>issue</a:t>
            </a:r>
            <a:r>
              <a:rPr lang="en-US" sz="2800" dirty="0" smtClean="0"/>
              <a:t>-</a:t>
            </a:r>
            <a:r>
              <a:rPr lang="en-US" sz="2800" dirty="0"/>
              <a:t> </a:t>
            </a:r>
            <a:r>
              <a:rPr lang="en-US" sz="2800" dirty="0" smtClean="0"/>
              <a:t>and strategy-wise </a:t>
            </a:r>
          </a:p>
          <a:p>
            <a:r>
              <a:rPr lang="en-US" sz="2800" dirty="0"/>
              <a:t>Support for organizational </a:t>
            </a:r>
            <a:r>
              <a:rPr lang="en-US" sz="2800" dirty="0" smtClean="0"/>
              <a:t>development processes / </a:t>
            </a:r>
            <a:r>
              <a:rPr lang="en-US" sz="2800" dirty="0"/>
              <a:t>'core' support: </a:t>
            </a:r>
            <a:r>
              <a:rPr lang="en-US" sz="2800" dirty="0" smtClean="0"/>
              <a:t>enabled organizations to strengthen infrastructure </a:t>
            </a:r>
            <a:r>
              <a:rPr lang="en-US" sz="2800" dirty="0"/>
              <a:t>and </a:t>
            </a:r>
            <a:r>
              <a:rPr lang="en-US" sz="2800" dirty="0" smtClean="0"/>
              <a:t>scale-</a:t>
            </a:r>
            <a:r>
              <a:rPr lang="en-US" sz="2800" dirty="0"/>
              <a:t>up </a:t>
            </a:r>
            <a:r>
              <a:rPr lang="en-US" sz="2800" dirty="0" smtClean="0"/>
              <a:t>/ scale-out their work</a:t>
            </a:r>
          </a:p>
          <a:p>
            <a:r>
              <a:rPr lang="en-US" sz="2800" dirty="0"/>
              <a:t>S</a:t>
            </a:r>
            <a:r>
              <a:rPr lang="en-US" sz="2800" dirty="0" smtClean="0"/>
              <a:t>upport </a:t>
            </a:r>
            <a:r>
              <a:rPr lang="en-US" sz="2800" dirty="0"/>
              <a:t>for diverse issues/strategies and allowing for changes along the way: </a:t>
            </a:r>
            <a:r>
              <a:rPr lang="en-US" sz="2800" dirty="0" smtClean="0"/>
              <a:t>the </a:t>
            </a:r>
            <a:r>
              <a:rPr lang="en-US" sz="2800" dirty="0"/>
              <a:t>F</a:t>
            </a:r>
            <a:r>
              <a:rPr lang="en-US" sz="2800" dirty="0" smtClean="0"/>
              <a:t>und </a:t>
            </a:r>
            <a:r>
              <a:rPr lang="en-US" sz="2800" dirty="0"/>
              <a:t>supported activities (like meetings) that many others don't; it allowed for combinations of </a:t>
            </a:r>
            <a:r>
              <a:rPr lang="en-US" sz="2800" dirty="0" smtClean="0"/>
              <a:t>strategies; </a:t>
            </a:r>
            <a:r>
              <a:rPr lang="en-US" sz="2800" dirty="0"/>
              <a:t>and </a:t>
            </a:r>
            <a:r>
              <a:rPr lang="en-US" sz="2800" dirty="0" smtClean="0"/>
              <a:t>increased ability to </a:t>
            </a:r>
            <a:r>
              <a:rPr lang="en-US" sz="2800" dirty="0"/>
              <a:t>be </a:t>
            </a:r>
            <a:r>
              <a:rPr lang="en-US" sz="2800" dirty="0" smtClean="0"/>
              <a:t>responsive to contextual changes (e.g. our center was bombed!)  </a:t>
            </a:r>
          </a:p>
          <a:p>
            <a:endParaRPr lang="en-US" sz="2800" dirty="0"/>
          </a:p>
          <a:p>
            <a:pPr lvl="0"/>
            <a:endParaRPr lang="en-US" sz="2800" dirty="0"/>
          </a:p>
          <a:p>
            <a:endParaRPr lang="en-US" sz="2800"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76</a:t>
            </a:fld>
            <a:endParaRPr lang="en-US"/>
          </a:p>
        </p:txBody>
      </p:sp>
    </p:spTree>
    <p:extLst>
      <p:ext uri="{BB962C8B-B14F-4D97-AF65-F5344CB8AC3E}">
        <p14:creationId xmlns:p14="http://schemas.microsoft.com/office/powerpoint/2010/main" val="5770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160"/>
            <a:ext cx="8229600" cy="1223033"/>
          </a:xfrm>
        </p:spPr>
        <p:txBody>
          <a:bodyPr/>
          <a:lstStyle/>
          <a:p>
            <a:r>
              <a:rPr lang="en-US" dirty="0">
                <a:solidFill>
                  <a:srgbClr val="FF0000"/>
                </a:solidFill>
              </a:rPr>
              <a:t>Advantages of the Fund </a:t>
            </a:r>
            <a:r>
              <a:rPr lang="en-US" dirty="0" smtClean="0">
                <a:solidFill>
                  <a:srgbClr val="FF0000"/>
                </a:solidFill>
              </a:rPr>
              <a:t>resources:</a:t>
            </a:r>
            <a:endParaRPr lang="en-US" dirty="0"/>
          </a:p>
        </p:txBody>
      </p:sp>
      <p:sp>
        <p:nvSpPr>
          <p:cNvPr id="3" name="Content Placeholder 2"/>
          <p:cNvSpPr>
            <a:spLocks noGrp="1"/>
          </p:cNvSpPr>
          <p:nvPr>
            <p:ph idx="1"/>
          </p:nvPr>
        </p:nvSpPr>
        <p:spPr>
          <a:xfrm>
            <a:off x="457200" y="889265"/>
            <a:ext cx="8229600" cy="5498443"/>
          </a:xfrm>
        </p:spPr>
        <p:txBody>
          <a:bodyPr>
            <a:normAutofit/>
          </a:bodyPr>
          <a:lstStyle/>
          <a:p>
            <a:pPr lvl="0"/>
            <a:r>
              <a:rPr lang="en-US" sz="2600" dirty="0"/>
              <a:t>Legitimizing </a:t>
            </a:r>
            <a:r>
              <a:rPr lang="en-US" sz="2600" dirty="0" smtClean="0"/>
              <a:t>role: the </a:t>
            </a:r>
            <a:r>
              <a:rPr lang="en-US" sz="2600" dirty="0"/>
              <a:t>scale of resources, the thorough selection </a:t>
            </a:r>
            <a:r>
              <a:rPr lang="en-US" sz="2600" dirty="0" smtClean="0"/>
              <a:t>process, </a:t>
            </a:r>
            <a:r>
              <a:rPr lang="en-US" sz="2600" dirty="0"/>
              <a:t>and </a:t>
            </a:r>
            <a:r>
              <a:rPr lang="en-US" sz="2600" dirty="0" smtClean="0"/>
              <a:t>stature of being a Fund recipient conferred enhanced their credibility </a:t>
            </a:r>
            <a:r>
              <a:rPr lang="en-US" sz="2600" dirty="0"/>
              <a:t>and ability to leverage other </a:t>
            </a:r>
            <a:r>
              <a:rPr lang="en-US" sz="2600" dirty="0" smtClean="0"/>
              <a:t>resources </a:t>
            </a:r>
            <a:r>
              <a:rPr lang="en-US" sz="2600" dirty="0"/>
              <a:t>by </a:t>
            </a:r>
            <a:r>
              <a:rPr lang="en-US" sz="2600" dirty="0" smtClean="0"/>
              <a:t>showing they could </a:t>
            </a:r>
            <a:r>
              <a:rPr lang="en-US" sz="2600" dirty="0"/>
              <a:t>handle </a:t>
            </a:r>
            <a:r>
              <a:rPr lang="en-US" sz="2600" dirty="0" smtClean="0"/>
              <a:t>large resources</a:t>
            </a:r>
            <a:endParaRPr lang="en-US" sz="2600" dirty="0"/>
          </a:p>
          <a:p>
            <a:pPr lvl="0"/>
            <a:r>
              <a:rPr lang="en-US" sz="2600" dirty="0" smtClean="0"/>
              <a:t>Multi</a:t>
            </a:r>
            <a:r>
              <a:rPr lang="en-US" sz="2600" dirty="0"/>
              <a:t>-year </a:t>
            </a:r>
            <a:r>
              <a:rPr lang="en-US" sz="2600" dirty="0" smtClean="0"/>
              <a:t>funding enhanced organizational stability, consistency, consolidation &amp; impact</a:t>
            </a:r>
          </a:p>
          <a:p>
            <a:pPr marL="342900" lvl="1" indent="-342900">
              <a:buFont typeface="Arial" pitchFamily="34" charset="0"/>
              <a:buChar char="•"/>
            </a:pPr>
            <a:r>
              <a:rPr lang="en-US" sz="2600" dirty="0" smtClean="0"/>
              <a:t>By </a:t>
            </a:r>
            <a:r>
              <a:rPr lang="en-US" sz="2600" dirty="0"/>
              <a:t>allowing for sub granting, </a:t>
            </a:r>
            <a:r>
              <a:rPr lang="en-US" sz="2600" dirty="0" smtClean="0"/>
              <a:t>resources could be channeled to small</a:t>
            </a:r>
            <a:r>
              <a:rPr lang="en-US" sz="2600" dirty="0"/>
              <a:t>, informal  women’s groups who could </a:t>
            </a:r>
            <a:r>
              <a:rPr lang="en-US" sz="2600" dirty="0" smtClean="0"/>
              <a:t>not </a:t>
            </a:r>
            <a:r>
              <a:rPr lang="en-US" sz="2600" dirty="0"/>
              <a:t>otherwise </a:t>
            </a:r>
            <a:r>
              <a:rPr lang="en-US" sz="2600" dirty="0" smtClean="0"/>
              <a:t>access such funding</a:t>
            </a:r>
          </a:p>
          <a:p>
            <a:pPr marL="342900" lvl="1" indent="-342900">
              <a:buFont typeface="Arial" pitchFamily="34" charset="0"/>
              <a:buChar char="•"/>
            </a:pPr>
            <a:r>
              <a:rPr lang="en-US" sz="2600" dirty="0" smtClean="0"/>
              <a:t>Most importantly, the Fund supported work from the grassroots to the regional to the global, enabling impact at multiple levels</a:t>
            </a:r>
            <a:endParaRPr lang="en-US" sz="2600" dirty="0"/>
          </a:p>
          <a:p>
            <a:pPr lvl="0"/>
            <a:endParaRPr lang="en-US" sz="2600" dirty="0" smtClean="0"/>
          </a:p>
          <a:p>
            <a:pPr lvl="0"/>
            <a:endParaRPr lang="en-US" sz="2600" dirty="0"/>
          </a:p>
          <a:p>
            <a:endParaRPr lang="en-US" sz="2600" dirty="0"/>
          </a:p>
        </p:txBody>
      </p:sp>
      <p:sp>
        <p:nvSpPr>
          <p:cNvPr id="4" name="Footer Placeholder 3"/>
          <p:cNvSpPr>
            <a:spLocks noGrp="1"/>
          </p:cNvSpPr>
          <p:nvPr>
            <p:ph type="ftr" sz="quarter" idx="11"/>
          </p:nvPr>
        </p:nvSpPr>
        <p:spPr/>
        <p:txBody>
          <a:bodyPr/>
          <a:lstStyle/>
          <a:p>
            <a:r>
              <a:rPr lang="en-US" smtClean="0"/>
              <a:t>AWID 2012</a:t>
            </a:r>
            <a:endParaRPr lang="en-US"/>
          </a:p>
        </p:txBody>
      </p:sp>
      <p:sp>
        <p:nvSpPr>
          <p:cNvPr id="5" name="Slide Number Placeholder 4"/>
          <p:cNvSpPr>
            <a:spLocks noGrp="1"/>
          </p:cNvSpPr>
          <p:nvPr>
            <p:ph type="sldNum" sz="quarter" idx="12"/>
          </p:nvPr>
        </p:nvSpPr>
        <p:spPr/>
        <p:txBody>
          <a:bodyPr/>
          <a:lstStyle/>
          <a:p>
            <a:fld id="{2594488F-7B6A-DB40-9373-611621E1FE79}" type="slidenum">
              <a:rPr lang="en-US" smtClean="0"/>
              <a:t>77</a:t>
            </a:fld>
            <a:endParaRPr lang="en-US"/>
          </a:p>
        </p:txBody>
      </p:sp>
    </p:spTree>
    <p:extLst>
      <p:ext uri="{BB962C8B-B14F-4D97-AF65-F5344CB8AC3E}">
        <p14:creationId xmlns:p14="http://schemas.microsoft.com/office/powerpoint/2010/main" val="33565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13958849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8</a:t>
            </a:fld>
            <a:endParaRPr lang="en-US"/>
          </a:p>
        </p:txBody>
      </p:sp>
    </p:spTree>
    <p:extLst>
      <p:ext uri="{BB962C8B-B14F-4D97-AF65-F5344CB8AC3E}">
        <p14:creationId xmlns:p14="http://schemas.microsoft.com/office/powerpoint/2010/main" val="480668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7358" y="0"/>
            <a:ext cx="2063260" cy="4650154"/>
          </a:xfrm>
        </p:spPr>
        <p:txBody>
          <a:bodyPr>
            <a:normAutofit fontScale="85000" lnSpcReduction="10000"/>
          </a:bodyPr>
          <a:lstStyle/>
          <a:p>
            <a:pPr marL="0" indent="0">
              <a:buNone/>
            </a:pPr>
            <a:r>
              <a:rPr lang="en-US" dirty="0" smtClean="0">
                <a:solidFill>
                  <a:srgbClr val="FF0000"/>
                </a:solidFill>
              </a:rPr>
              <a:t>Central &amp; </a:t>
            </a:r>
            <a:r>
              <a:rPr lang="en-US" dirty="0" err="1" smtClean="0">
                <a:solidFill>
                  <a:srgbClr val="FF0000"/>
                </a:solidFill>
              </a:rPr>
              <a:t>Eq’l</a:t>
            </a:r>
            <a:r>
              <a:rPr lang="en-US" dirty="0" smtClean="0">
                <a:solidFill>
                  <a:srgbClr val="FF0000"/>
                </a:solidFill>
              </a:rPr>
              <a:t> Africa</a:t>
            </a:r>
          </a:p>
          <a:p>
            <a:pPr marL="514350" indent="-514350">
              <a:buFont typeface="+mj-lt"/>
              <a:buAutoNum type="arabicPeriod"/>
            </a:pPr>
            <a:r>
              <a:rPr lang="en-US" dirty="0"/>
              <a:t>Angola </a:t>
            </a:r>
            <a:endParaRPr lang="en-US" dirty="0" smtClean="0"/>
          </a:p>
          <a:p>
            <a:pPr marL="514350" indent="-514350">
              <a:buFont typeface="+mj-lt"/>
              <a:buAutoNum type="arabicPeriod"/>
            </a:pPr>
            <a:r>
              <a:rPr lang="en-US" dirty="0" smtClean="0"/>
              <a:t>Burundi </a:t>
            </a:r>
          </a:p>
          <a:p>
            <a:pPr marL="514350" indent="-514350">
              <a:buFont typeface="+mj-lt"/>
              <a:buAutoNum type="arabicPeriod"/>
            </a:pPr>
            <a:r>
              <a:rPr lang="en-US" dirty="0" smtClean="0"/>
              <a:t>Cameroon </a:t>
            </a:r>
          </a:p>
          <a:p>
            <a:pPr marL="514350" indent="-514350">
              <a:buFont typeface="+mj-lt"/>
              <a:buAutoNum type="arabicPeriod"/>
            </a:pPr>
            <a:r>
              <a:rPr lang="en-US" dirty="0" smtClean="0"/>
              <a:t>Central </a:t>
            </a:r>
            <a:r>
              <a:rPr lang="en-US" dirty="0"/>
              <a:t>African Republic </a:t>
            </a:r>
            <a:endParaRPr lang="en-US" dirty="0" smtClean="0"/>
          </a:p>
          <a:p>
            <a:pPr marL="514350" indent="-514350">
              <a:buFont typeface="+mj-lt"/>
              <a:buAutoNum type="arabicPeriod"/>
            </a:pPr>
            <a:r>
              <a:rPr lang="en-US" dirty="0" smtClean="0"/>
              <a:t>Chad </a:t>
            </a:r>
          </a:p>
          <a:p>
            <a:pPr marL="514350" indent="-514350">
              <a:buFont typeface="+mj-lt"/>
              <a:buAutoNum type="arabicPeriod"/>
            </a:pPr>
            <a:r>
              <a:rPr lang="en-US" dirty="0" smtClean="0"/>
              <a:t>Dem. Rep. of </a:t>
            </a:r>
            <a:r>
              <a:rPr lang="en-US" dirty="0"/>
              <a:t>Congo </a:t>
            </a:r>
          </a:p>
        </p:txBody>
      </p:sp>
      <p:sp>
        <p:nvSpPr>
          <p:cNvPr id="5" name="Content Placeholder 4"/>
          <p:cNvSpPr>
            <a:spLocks noGrp="1"/>
          </p:cNvSpPr>
          <p:nvPr>
            <p:ph sz="half" idx="2"/>
          </p:nvPr>
        </p:nvSpPr>
        <p:spPr>
          <a:xfrm>
            <a:off x="2090618" y="859693"/>
            <a:ext cx="1992922" cy="4142154"/>
          </a:xfrm>
        </p:spPr>
        <p:txBody>
          <a:bodyPr>
            <a:normAutofit fontScale="85000" lnSpcReduction="10000"/>
          </a:bodyPr>
          <a:lstStyle/>
          <a:p>
            <a:pPr marL="0" indent="0">
              <a:buNone/>
            </a:pPr>
            <a:r>
              <a:rPr lang="en-US" dirty="0" smtClean="0">
                <a:solidFill>
                  <a:srgbClr val="FF0000"/>
                </a:solidFill>
              </a:rPr>
              <a:t>East Africa</a:t>
            </a:r>
          </a:p>
          <a:p>
            <a:pPr marL="514350" indent="-514350">
              <a:buFont typeface="+mj-lt"/>
              <a:buAutoNum type="arabicPeriod"/>
            </a:pPr>
            <a:r>
              <a:rPr lang="en-US" dirty="0"/>
              <a:t>Djibouti </a:t>
            </a:r>
            <a:endParaRPr lang="en-US" dirty="0" smtClean="0"/>
          </a:p>
          <a:p>
            <a:pPr marL="514350" indent="-514350">
              <a:buFont typeface="+mj-lt"/>
              <a:buAutoNum type="arabicPeriod"/>
            </a:pPr>
            <a:r>
              <a:rPr lang="en-US" dirty="0" smtClean="0"/>
              <a:t>Ethiopia </a:t>
            </a:r>
          </a:p>
          <a:p>
            <a:pPr marL="514350" indent="-514350">
              <a:buFont typeface="+mj-lt"/>
              <a:buAutoNum type="arabicPeriod"/>
            </a:pPr>
            <a:r>
              <a:rPr lang="en-US" dirty="0" smtClean="0"/>
              <a:t>Kenya </a:t>
            </a:r>
          </a:p>
          <a:p>
            <a:pPr marL="514350" indent="-514350">
              <a:buFont typeface="+mj-lt"/>
              <a:buAutoNum type="arabicPeriod"/>
            </a:pPr>
            <a:r>
              <a:rPr lang="en-US" dirty="0" smtClean="0"/>
              <a:t>N. </a:t>
            </a:r>
            <a:r>
              <a:rPr lang="en-US" dirty="0"/>
              <a:t>Sudan </a:t>
            </a:r>
            <a:endParaRPr lang="en-US" dirty="0" smtClean="0"/>
          </a:p>
          <a:p>
            <a:pPr marL="514350" indent="-514350">
              <a:buFont typeface="+mj-lt"/>
              <a:buAutoNum type="arabicPeriod"/>
            </a:pPr>
            <a:r>
              <a:rPr lang="en-US" dirty="0" smtClean="0"/>
              <a:t>Rwanda </a:t>
            </a:r>
          </a:p>
          <a:p>
            <a:pPr marL="514350" indent="-514350">
              <a:buFont typeface="+mj-lt"/>
              <a:buAutoNum type="arabicPeriod"/>
            </a:pPr>
            <a:r>
              <a:rPr lang="en-US" dirty="0" smtClean="0"/>
              <a:t>S. </a:t>
            </a:r>
            <a:r>
              <a:rPr lang="en-US" dirty="0"/>
              <a:t>Sudan </a:t>
            </a:r>
            <a:endParaRPr lang="en-US" dirty="0" smtClean="0"/>
          </a:p>
          <a:p>
            <a:pPr marL="514350" indent="-514350">
              <a:buFont typeface="+mj-lt"/>
              <a:buAutoNum type="arabicPeriod"/>
            </a:pPr>
            <a:r>
              <a:rPr lang="en-US" dirty="0" smtClean="0"/>
              <a:t>Tanzania </a:t>
            </a:r>
          </a:p>
          <a:p>
            <a:pPr marL="514350" indent="-514350">
              <a:buFont typeface="+mj-lt"/>
              <a:buAutoNum type="arabicPeriod"/>
            </a:pPr>
            <a:r>
              <a:rPr lang="en-US" dirty="0" smtClean="0"/>
              <a:t>Uganda</a:t>
            </a:r>
          </a:p>
          <a:p>
            <a:pPr marL="514350" indent="-514350">
              <a:buFont typeface="+mj-lt"/>
              <a:buAutoNum type="arabicPeriod"/>
            </a:pPr>
            <a:r>
              <a:rPr lang="en-US" dirty="0" smtClean="0"/>
              <a:t>Mauritius </a:t>
            </a:r>
            <a:endParaRPr lang="en-US" dirty="0"/>
          </a:p>
        </p:txBody>
      </p:sp>
      <p:sp>
        <p:nvSpPr>
          <p:cNvPr id="6" name="Content Placeholder 4"/>
          <p:cNvSpPr txBox="1">
            <a:spLocks/>
          </p:cNvSpPr>
          <p:nvPr/>
        </p:nvSpPr>
        <p:spPr>
          <a:xfrm>
            <a:off x="6584462" y="195385"/>
            <a:ext cx="2559538" cy="664307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000" dirty="0" smtClean="0">
                <a:solidFill>
                  <a:srgbClr val="FF0000"/>
                </a:solidFill>
              </a:rPr>
              <a:t>West Africa</a:t>
            </a:r>
          </a:p>
          <a:p>
            <a:pPr marL="514350" indent="-514350">
              <a:buFont typeface="+mj-lt"/>
              <a:buAutoNum type="arabicPeriod"/>
            </a:pPr>
            <a:r>
              <a:rPr lang="en-US" dirty="0"/>
              <a:t>Benin </a:t>
            </a:r>
            <a:endParaRPr lang="en-US" dirty="0" smtClean="0"/>
          </a:p>
          <a:p>
            <a:pPr marL="514350" indent="-514350">
              <a:buFont typeface="+mj-lt"/>
              <a:buAutoNum type="arabicPeriod"/>
            </a:pPr>
            <a:r>
              <a:rPr lang="en-US" dirty="0" smtClean="0"/>
              <a:t>Burkina </a:t>
            </a:r>
            <a:r>
              <a:rPr lang="en-US" dirty="0"/>
              <a:t>Faso </a:t>
            </a:r>
            <a:endParaRPr lang="en-US" dirty="0" smtClean="0"/>
          </a:p>
          <a:p>
            <a:pPr marL="514350" indent="-514350">
              <a:buFont typeface="+mj-lt"/>
              <a:buAutoNum type="arabicPeriod"/>
            </a:pPr>
            <a:r>
              <a:rPr lang="en-US" dirty="0" smtClean="0"/>
              <a:t>Cote </a:t>
            </a:r>
            <a:r>
              <a:rPr lang="en-US" dirty="0" err="1"/>
              <a:t>d'Ivorie</a:t>
            </a:r>
            <a:r>
              <a:rPr lang="en-US" dirty="0"/>
              <a:t> </a:t>
            </a:r>
            <a:endParaRPr lang="en-US" dirty="0" smtClean="0"/>
          </a:p>
          <a:p>
            <a:pPr marL="514350" indent="-514350">
              <a:buFont typeface="+mj-lt"/>
              <a:buAutoNum type="arabicPeriod"/>
            </a:pPr>
            <a:r>
              <a:rPr lang="en-US" dirty="0" err="1" smtClean="0"/>
              <a:t>Eq’l</a:t>
            </a:r>
            <a:r>
              <a:rPr lang="en-US" dirty="0" smtClean="0"/>
              <a:t> </a:t>
            </a:r>
            <a:r>
              <a:rPr lang="en-US" dirty="0"/>
              <a:t>Guinea </a:t>
            </a:r>
            <a:endParaRPr lang="en-US" dirty="0" smtClean="0"/>
          </a:p>
          <a:p>
            <a:pPr marL="514350" indent="-514350">
              <a:buFont typeface="+mj-lt"/>
              <a:buAutoNum type="arabicPeriod"/>
            </a:pPr>
            <a:r>
              <a:rPr lang="en-US" dirty="0" smtClean="0"/>
              <a:t>Ghana </a:t>
            </a:r>
          </a:p>
          <a:p>
            <a:pPr marL="514350" indent="-514350">
              <a:buFont typeface="+mj-lt"/>
              <a:buAutoNum type="arabicPeriod"/>
            </a:pPr>
            <a:r>
              <a:rPr lang="en-US" dirty="0" smtClean="0"/>
              <a:t>Guinea </a:t>
            </a:r>
          </a:p>
          <a:p>
            <a:pPr marL="514350" indent="-514350">
              <a:buFont typeface="+mj-lt"/>
              <a:buAutoNum type="arabicPeriod"/>
            </a:pPr>
            <a:r>
              <a:rPr lang="en-US" dirty="0" smtClean="0"/>
              <a:t>Liberia </a:t>
            </a:r>
          </a:p>
          <a:p>
            <a:pPr marL="514350" indent="-514350">
              <a:buFont typeface="+mj-lt"/>
              <a:buAutoNum type="arabicPeriod"/>
            </a:pPr>
            <a:r>
              <a:rPr lang="en-US" dirty="0" smtClean="0"/>
              <a:t>Mali </a:t>
            </a:r>
          </a:p>
          <a:p>
            <a:pPr marL="514350" indent="-514350">
              <a:buFont typeface="+mj-lt"/>
              <a:buAutoNum type="arabicPeriod"/>
            </a:pPr>
            <a:r>
              <a:rPr lang="en-US" dirty="0" smtClean="0"/>
              <a:t>Niger </a:t>
            </a:r>
          </a:p>
          <a:p>
            <a:pPr marL="514350" indent="-514350">
              <a:buFont typeface="+mj-lt"/>
              <a:buAutoNum type="arabicPeriod"/>
            </a:pPr>
            <a:r>
              <a:rPr lang="en-US" dirty="0" smtClean="0"/>
              <a:t>Nigeria </a:t>
            </a:r>
          </a:p>
          <a:p>
            <a:pPr marL="514350" indent="-514350">
              <a:buFont typeface="+mj-lt"/>
              <a:buAutoNum type="arabicPeriod"/>
            </a:pPr>
            <a:r>
              <a:rPr lang="en-US" dirty="0" smtClean="0"/>
              <a:t>Senegal </a:t>
            </a:r>
          </a:p>
          <a:p>
            <a:pPr marL="514350" indent="-514350">
              <a:buFont typeface="+mj-lt"/>
              <a:buAutoNum type="arabicPeriod"/>
            </a:pPr>
            <a:r>
              <a:rPr lang="en-US" dirty="0" smtClean="0"/>
              <a:t>Sierra </a:t>
            </a:r>
            <a:r>
              <a:rPr lang="en-US" dirty="0"/>
              <a:t>Leone </a:t>
            </a:r>
            <a:endParaRPr lang="en-US" dirty="0" smtClean="0"/>
          </a:p>
          <a:p>
            <a:pPr marL="514350" indent="-514350">
              <a:buFont typeface="+mj-lt"/>
              <a:buAutoNum type="arabicPeriod"/>
            </a:pPr>
            <a:r>
              <a:rPr lang="en-US" dirty="0" smtClean="0"/>
              <a:t>The </a:t>
            </a:r>
            <a:r>
              <a:rPr lang="en-US" dirty="0"/>
              <a:t>Gambia </a:t>
            </a:r>
            <a:endParaRPr lang="en-US" dirty="0" smtClean="0"/>
          </a:p>
          <a:p>
            <a:pPr marL="514350" indent="-514350">
              <a:buFont typeface="+mj-lt"/>
              <a:buAutoNum type="arabicPeriod"/>
            </a:pPr>
            <a:r>
              <a:rPr lang="en-US" dirty="0" smtClean="0"/>
              <a:t>Togo </a:t>
            </a:r>
            <a:endParaRPr lang="en-US" dirty="0"/>
          </a:p>
        </p:txBody>
      </p:sp>
      <p:sp>
        <p:nvSpPr>
          <p:cNvPr id="7" name="Title 6"/>
          <p:cNvSpPr>
            <a:spLocks noGrp="1"/>
          </p:cNvSpPr>
          <p:nvPr>
            <p:ph type="title"/>
          </p:nvPr>
        </p:nvSpPr>
        <p:spPr>
          <a:xfrm>
            <a:off x="2481384" y="-1"/>
            <a:ext cx="3923323" cy="894861"/>
          </a:xfrm>
        </p:spPr>
        <p:txBody>
          <a:bodyPr/>
          <a:lstStyle/>
          <a:p>
            <a:r>
              <a:rPr lang="en-US" dirty="0" smtClean="0">
                <a:solidFill>
                  <a:srgbClr val="FF0000"/>
                </a:solidFill>
              </a:rPr>
              <a:t>AFRICA</a:t>
            </a:r>
            <a:endParaRPr lang="en-US" dirty="0">
              <a:solidFill>
                <a:srgbClr val="FF0000"/>
              </a:solidFill>
            </a:endParaRPr>
          </a:p>
        </p:txBody>
      </p:sp>
      <p:sp>
        <p:nvSpPr>
          <p:cNvPr id="8" name="Content Placeholder 4"/>
          <p:cNvSpPr txBox="1">
            <a:spLocks/>
          </p:cNvSpPr>
          <p:nvPr/>
        </p:nvSpPr>
        <p:spPr>
          <a:xfrm>
            <a:off x="4083540" y="894861"/>
            <a:ext cx="2500922" cy="5326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dirty="0" smtClean="0">
                <a:solidFill>
                  <a:srgbClr val="FF0000"/>
                </a:solidFill>
              </a:rPr>
              <a:t>Southern Africa</a:t>
            </a:r>
          </a:p>
          <a:p>
            <a:pPr marL="514350" indent="-514350">
              <a:buFont typeface="+mj-lt"/>
              <a:buAutoNum type="arabicPeriod"/>
            </a:pPr>
            <a:r>
              <a:rPr lang="en-US" sz="2600" dirty="0"/>
              <a:t>Botswana </a:t>
            </a:r>
            <a:endParaRPr lang="en-US" sz="2600" dirty="0" smtClean="0"/>
          </a:p>
          <a:p>
            <a:pPr marL="514350" indent="-514350">
              <a:buFont typeface="+mj-lt"/>
              <a:buAutoNum type="arabicPeriod"/>
            </a:pPr>
            <a:r>
              <a:rPr lang="en-US" sz="2600" dirty="0" smtClean="0"/>
              <a:t>Lesotho </a:t>
            </a:r>
          </a:p>
          <a:p>
            <a:pPr marL="514350" indent="-514350">
              <a:buFont typeface="+mj-lt"/>
              <a:buAutoNum type="arabicPeriod"/>
            </a:pPr>
            <a:r>
              <a:rPr lang="en-US" sz="2600" dirty="0" smtClean="0"/>
              <a:t>Madagascar </a:t>
            </a:r>
          </a:p>
          <a:p>
            <a:pPr marL="514350" indent="-514350">
              <a:buFont typeface="+mj-lt"/>
              <a:buAutoNum type="arabicPeriod"/>
            </a:pPr>
            <a:r>
              <a:rPr lang="en-US" sz="2600" dirty="0" smtClean="0"/>
              <a:t>Malawi </a:t>
            </a:r>
          </a:p>
          <a:p>
            <a:pPr marL="514350" indent="-514350">
              <a:buFont typeface="+mj-lt"/>
              <a:buAutoNum type="arabicPeriod"/>
            </a:pPr>
            <a:r>
              <a:rPr lang="en-US" sz="2600" dirty="0" smtClean="0"/>
              <a:t>Mozambique </a:t>
            </a:r>
          </a:p>
          <a:p>
            <a:pPr marL="514350" indent="-514350">
              <a:buFont typeface="+mj-lt"/>
              <a:buAutoNum type="arabicPeriod"/>
            </a:pPr>
            <a:r>
              <a:rPr lang="en-US" sz="2600" dirty="0" smtClean="0"/>
              <a:t>South </a:t>
            </a:r>
            <a:r>
              <a:rPr lang="en-US" sz="2600" dirty="0"/>
              <a:t>Africa </a:t>
            </a:r>
            <a:endParaRPr lang="en-US" sz="2600" dirty="0" smtClean="0"/>
          </a:p>
          <a:p>
            <a:pPr marL="514350" indent="-514350">
              <a:buFont typeface="+mj-lt"/>
              <a:buAutoNum type="arabicPeriod"/>
            </a:pPr>
            <a:r>
              <a:rPr lang="en-US" sz="2600" dirty="0" smtClean="0"/>
              <a:t>Swaziland </a:t>
            </a:r>
          </a:p>
          <a:p>
            <a:pPr marL="514350" indent="-514350">
              <a:buFont typeface="+mj-lt"/>
              <a:buAutoNum type="arabicPeriod"/>
            </a:pPr>
            <a:r>
              <a:rPr lang="en-US" sz="2600" dirty="0" smtClean="0"/>
              <a:t>Zimbabwe </a:t>
            </a:r>
          </a:p>
          <a:p>
            <a:pPr marL="514350" indent="-514350">
              <a:buFont typeface="+mj-lt"/>
              <a:buAutoNum type="arabicPeriod"/>
            </a:pPr>
            <a:r>
              <a:rPr lang="en-US" sz="2600" dirty="0" smtClean="0"/>
              <a:t>Namibia </a:t>
            </a:r>
          </a:p>
          <a:p>
            <a:pPr marL="514350" indent="-514350">
              <a:buFont typeface="+mj-lt"/>
              <a:buAutoNum type="arabicPeriod"/>
            </a:pPr>
            <a:r>
              <a:rPr lang="en-US" sz="2600" dirty="0" smtClean="0"/>
              <a:t>Zambia </a:t>
            </a:r>
            <a:endParaRPr lang="en-US" sz="2600" dirty="0" smtClean="0">
              <a:solidFill>
                <a:srgbClr val="FF0000"/>
              </a:solidFill>
            </a:endParaRPr>
          </a:p>
        </p:txBody>
      </p:sp>
      <p:sp>
        <p:nvSpPr>
          <p:cNvPr id="9" name="TextBox 8"/>
          <p:cNvSpPr txBox="1"/>
          <p:nvPr/>
        </p:nvSpPr>
        <p:spPr>
          <a:xfrm>
            <a:off x="164127" y="4854512"/>
            <a:ext cx="2317258" cy="1631216"/>
          </a:xfrm>
          <a:prstGeom prst="rect">
            <a:avLst/>
          </a:prstGeom>
          <a:noFill/>
        </p:spPr>
        <p:txBody>
          <a:bodyPr wrap="square" rtlCol="0">
            <a:spAutoFit/>
          </a:bodyPr>
          <a:lstStyle/>
          <a:p>
            <a:r>
              <a:rPr lang="en-US" sz="2800" dirty="0" smtClean="0">
                <a:solidFill>
                  <a:srgbClr val="FF0000"/>
                </a:solidFill>
              </a:rPr>
              <a:t>North Africa</a:t>
            </a:r>
          </a:p>
          <a:p>
            <a:pPr marL="457200" indent="-457200">
              <a:buFont typeface="+mj-lt"/>
              <a:buAutoNum type="arabicPeriod"/>
            </a:pPr>
            <a:r>
              <a:rPr lang="en-US" sz="2400" dirty="0" smtClean="0"/>
              <a:t>Algeria</a:t>
            </a:r>
          </a:p>
          <a:p>
            <a:pPr marL="457200" indent="-457200">
              <a:buFont typeface="+mj-lt"/>
              <a:buAutoNum type="arabicPeriod"/>
            </a:pPr>
            <a:r>
              <a:rPr lang="en-US" sz="2400" dirty="0" smtClean="0"/>
              <a:t>Egypt</a:t>
            </a:r>
          </a:p>
          <a:p>
            <a:pPr marL="457200" indent="-457200">
              <a:buFont typeface="+mj-lt"/>
              <a:buAutoNum type="arabicPeriod"/>
            </a:pPr>
            <a:r>
              <a:rPr lang="en-US" sz="2400" dirty="0" smtClean="0"/>
              <a:t>Libya</a:t>
            </a:r>
          </a:p>
        </p:txBody>
      </p:sp>
      <p:sp>
        <p:nvSpPr>
          <p:cNvPr id="10" name="TextBox 9"/>
          <p:cNvSpPr txBox="1"/>
          <p:nvPr/>
        </p:nvSpPr>
        <p:spPr>
          <a:xfrm>
            <a:off x="1953846" y="5092956"/>
            <a:ext cx="2129694" cy="1569660"/>
          </a:xfrm>
          <a:prstGeom prst="rect">
            <a:avLst/>
          </a:prstGeom>
          <a:noFill/>
        </p:spPr>
        <p:txBody>
          <a:bodyPr wrap="square" rtlCol="0">
            <a:spAutoFit/>
          </a:bodyPr>
          <a:lstStyle/>
          <a:p>
            <a:pPr marL="457200" indent="-457200">
              <a:buFont typeface="+mj-lt"/>
              <a:buAutoNum type="arabicPeriod" startAt="4"/>
            </a:pPr>
            <a:r>
              <a:rPr lang="en-US" sz="2400" dirty="0" smtClean="0"/>
              <a:t>Mauritania</a:t>
            </a:r>
          </a:p>
          <a:p>
            <a:pPr marL="457200" indent="-457200">
              <a:buFont typeface="+mj-lt"/>
              <a:buAutoNum type="arabicPeriod" startAt="4"/>
            </a:pPr>
            <a:r>
              <a:rPr lang="en-US" sz="2400" dirty="0" smtClean="0"/>
              <a:t>Morocco</a:t>
            </a:r>
          </a:p>
          <a:p>
            <a:pPr marL="457200" indent="-457200">
              <a:buFont typeface="+mj-lt"/>
              <a:buAutoNum type="arabicPeriod" startAt="4"/>
            </a:pPr>
            <a:r>
              <a:rPr lang="en-US" sz="2400" dirty="0" smtClean="0"/>
              <a:t>Somalia</a:t>
            </a:r>
          </a:p>
          <a:p>
            <a:pPr marL="457200" indent="-457200">
              <a:buFont typeface="+mj-lt"/>
              <a:buAutoNum type="arabicPeriod" startAt="4"/>
            </a:pPr>
            <a:r>
              <a:rPr lang="en-US" sz="2400" dirty="0" smtClean="0"/>
              <a:t>Tunisia</a:t>
            </a:r>
            <a:endParaRPr lang="en-US" sz="2400" dirty="0"/>
          </a:p>
        </p:txBody>
      </p:sp>
      <p:sp>
        <p:nvSpPr>
          <p:cNvPr id="2" name="Footer Placeholder 1"/>
          <p:cNvSpPr>
            <a:spLocks noGrp="1"/>
          </p:cNvSpPr>
          <p:nvPr>
            <p:ph type="ftr" sz="quarter" idx="11"/>
          </p:nvPr>
        </p:nvSpPr>
        <p:spPr/>
        <p:txBody>
          <a:bodyPr/>
          <a:lstStyle/>
          <a:p>
            <a:r>
              <a:rPr lang="en-US" smtClean="0"/>
              <a:t>AWID 2012</a:t>
            </a:r>
            <a:endParaRPr lang="en-US"/>
          </a:p>
        </p:txBody>
      </p:sp>
      <p:sp>
        <p:nvSpPr>
          <p:cNvPr id="3" name="Slide Number Placeholder 2"/>
          <p:cNvSpPr>
            <a:spLocks noGrp="1"/>
          </p:cNvSpPr>
          <p:nvPr>
            <p:ph type="sldNum" sz="quarter" idx="12"/>
          </p:nvPr>
        </p:nvSpPr>
        <p:spPr/>
        <p:txBody>
          <a:bodyPr/>
          <a:lstStyle/>
          <a:p>
            <a:fld id="{2CACD695-697A-7342-A896-D530825AC395}" type="slidenum">
              <a:rPr lang="en-US" smtClean="0"/>
              <a:t>9</a:t>
            </a:fld>
            <a:endParaRPr lang="en-US"/>
          </a:p>
        </p:txBody>
      </p:sp>
    </p:spTree>
    <p:extLst>
      <p:ext uri="{BB962C8B-B14F-4D97-AF65-F5344CB8AC3E}">
        <p14:creationId xmlns:p14="http://schemas.microsoft.com/office/powerpoint/2010/main" val="321337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8672</TotalTime>
  <Words>6362</Words>
  <Application>Microsoft Office PowerPoint</Application>
  <PresentationFormat>On-screen Show (4:3)</PresentationFormat>
  <Paragraphs>882</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Black</vt:lpstr>
      <vt:lpstr>Women Moving Mountains</vt:lpstr>
      <vt:lpstr>The Methodology</vt:lpstr>
      <vt:lpstr>The Respondents</vt:lpstr>
      <vt:lpstr>Where the work was done –  respondents by their regions of work (N=25) </vt:lpstr>
      <vt:lpstr>The sectors they represent (N=25)</vt:lpstr>
      <vt:lpstr>Where the Mountains were Moved…</vt:lpstr>
      <vt:lpstr>PowerPoint Presentation</vt:lpstr>
      <vt:lpstr>PowerPoint Presentation</vt:lpstr>
      <vt:lpstr>AFRICA</vt:lpstr>
      <vt:lpstr>The Americas &amp; Caribbean</vt:lpstr>
      <vt:lpstr>ASIA</vt:lpstr>
      <vt:lpstr>Europe</vt:lpstr>
      <vt:lpstr>Australia &amp; The Pacific</vt:lpstr>
      <vt:lpstr>The Big Mountains that Moved:</vt:lpstr>
      <vt:lpstr>PowerPoint Presentation</vt:lpstr>
      <vt:lpstr>PowerPoint Presentation</vt:lpstr>
      <vt:lpstr>PowerPoint Presentation</vt:lpstr>
      <vt:lpstr>PowerPoint Presentation</vt:lpstr>
      <vt:lpstr>How did they do it? 15 Core Strategies Used</vt:lpstr>
      <vt:lpstr>Key shifts in gender power relations (N=25)</vt:lpstr>
      <vt:lpstr>Nature of shifts in individual consciousness / self-confidence (N=23)</vt:lpstr>
      <vt:lpstr>Nature of shifts in cultural norms and practices (N=21)</vt:lpstr>
      <vt:lpstr>Nature of shifts in individual access to resources &amp; rights (N=20)</vt:lpstr>
      <vt:lpstr>Nature of shifts in formal laws, policies &amp; resource allocations (N=20)</vt:lpstr>
      <vt:lpstr>Advancing the MDG3 Fund goals</vt:lpstr>
      <vt:lpstr>No. of organizations that advanced each MDG3 Fund core goal (N=25)</vt:lpstr>
      <vt:lpstr>PowerPoint Presentation</vt:lpstr>
      <vt:lpstr>PowerPoint Presentation</vt:lpstr>
      <vt:lpstr>PowerPoint Presentation</vt:lpstr>
      <vt:lpstr>Advocacy Achievements</vt:lpstr>
      <vt:lpstr>PowerPoint Presentation</vt:lpstr>
      <vt:lpstr>PowerPoint Presentation</vt:lpstr>
      <vt:lpstr>Example: At least  27 countries influenced in their national gender policies / UN commitments </vt:lpstr>
      <vt:lpstr>1. Gender just laws and policies: </vt:lpstr>
      <vt:lpstr>2. Prevention/defeating discriminatory, regressive and gender unjust laws: </vt:lpstr>
      <vt:lpstr>3. Shifts in values, social norms, attitudes and consciousness </vt:lpstr>
      <vt:lpstr>4. Increased visibility, knowledge, voice and solidarity among movements: </vt:lpstr>
      <vt:lpstr>5. Created public pressure and visibility for women’s rights issues: </vt:lpstr>
      <vt:lpstr>Advocacy impacts at global level</vt:lpstr>
      <vt:lpstr>How the MDG3 Fund Built Organizational Capacity</vt:lpstr>
      <vt:lpstr>The Five Top Ways the Fund Strengthened Organizations (N=24) </vt:lpstr>
      <vt:lpstr>How The MDG3 Fund’s Design  Enabled These Achievements </vt:lpstr>
      <vt:lpstr>Unique Advantages of the MDG3 Funding (N=25)</vt:lpstr>
      <vt:lpstr>Unpacking the value of these modalities…</vt:lpstr>
      <vt:lpstr>Examples of why size mattered</vt:lpstr>
      <vt:lpstr>Examples of why core support mattered </vt:lpstr>
      <vt:lpstr>Examples of why flexibility mattered  </vt:lpstr>
      <vt:lpstr>Examples of why leveraging other resources mattered</vt:lpstr>
      <vt:lpstr>Examples of why multi-year funding mattered:</vt:lpstr>
      <vt:lpstr>And why the grassroots-to-global funding mattered</vt:lpstr>
      <vt:lpstr>And why the grassroots-to-global funding mattered - 2</vt:lpstr>
      <vt:lpstr>In summary….</vt:lpstr>
      <vt:lpstr>If women could move such mountains with a mere 70 million Euros, what could they do with a 100, with 500, with a billion??</vt:lpstr>
      <vt:lpstr>But in reality:</vt:lpstr>
      <vt:lpstr>The OECD’s Development Assistance Committee (DAC) says:</vt:lpstr>
      <vt:lpstr>A Critical Post Script!</vt:lpstr>
      <vt:lpstr>“Holding the Line”  / Dealing with backlash &amp; fundamentalism </vt:lpstr>
      <vt:lpstr>Shifts achieved at individual &amp; systemic levels &amp; in formal and informal domains</vt:lpstr>
      <vt:lpstr>Enhanced Credibility with Key Actors(N=20)</vt:lpstr>
      <vt:lpstr>Examples of why size mattered</vt:lpstr>
      <vt:lpstr>Examples of why core support mattered </vt:lpstr>
      <vt:lpstr>Examples of why flexibility mattered  </vt:lpstr>
      <vt:lpstr>Examples of why leveraging other resources mattered</vt:lpstr>
      <vt:lpstr>Examples of why multi-year funding mattered:</vt:lpstr>
      <vt:lpstr>And why the grassroots-to-global funding mattered</vt:lpstr>
      <vt:lpstr>And why the grassroots-to-global funding mattered - 2</vt:lpstr>
      <vt:lpstr>Supplementary Data</vt:lpstr>
      <vt:lpstr>The survey questionnaire</vt:lpstr>
      <vt:lpstr>Question 3 pre-coded options:</vt:lpstr>
      <vt:lpstr>4. Please help us by quantifying some of these impacts as accurately as possible: </vt:lpstr>
      <vt:lpstr>PowerPoint Presentation</vt:lpstr>
      <vt:lpstr>Many MDG3 Fund recipients reported, in our interviews with them late last year, that the grant enhanced the capacity of their organizations in different ways.  Please tell us if the grant has enhanced your organizational capacity in any of the following ways: (tick as many as apply) </vt:lpstr>
      <vt:lpstr>We know that advancing women’s rights and gender equality involves changes at individual, community and societal levels, and in both the formal domain of law and policy as well as the informal arena of culture, beliefs, norms, and practices. The Gender at Work framework provides a way of analyzing changes in all these.  [Please]share with us, briefly, even small shifts or changes that the MDG3 Fund grant helped you advance or accelerate, in each of these gender equality domains  </vt:lpstr>
      <vt:lpstr>PowerPoint Presentation</vt:lpstr>
      <vt:lpstr>PowerPoint Presentation</vt:lpstr>
      <vt:lpstr>Advantages of the Fund resources:</vt:lpstr>
      <vt:lpstr>Advantages of the Fund resources:</vt:lpstr>
    </vt:vector>
  </TitlesOfParts>
  <Company>Hauser Center for Nonprofit Organizations, 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Srilatha Batliwala</dc:creator>
  <cp:lastModifiedBy>Julia Miller</cp:lastModifiedBy>
  <cp:revision>466</cp:revision>
  <dcterms:created xsi:type="dcterms:W3CDTF">2012-10-10T14:44:06Z</dcterms:created>
  <dcterms:modified xsi:type="dcterms:W3CDTF">2013-03-06T20:29:05Z</dcterms:modified>
</cp:coreProperties>
</file>